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Default Extension="jpg" ContentType="image/jpg"/>
  <Override PartName="/ppt/slides/slide4.xml" ContentType="application/vnd.openxmlformats-officedocument.presentationml.slide+xml"/>
  <Default Extension="png" ContentType="image/png"/>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7556500" cy="10693400"/>
  <p:notesSz cx="7556500" cy="106934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idx="2" sz="half"/>
          </p:nvPr>
        </p:nvSpPr>
        <p:spPr>
          <a:xfrm>
            <a:off x="378142" y="2459482"/>
            <a:ext cx="3289839" cy="7057644"/>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3894867" y="2459482"/>
            <a:ext cx="3289839" cy="7057644"/>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142" y="427736"/>
            <a:ext cx="6806565" cy="1710944"/>
          </a:xfrm>
          <a:prstGeom prst="rect">
            <a:avLst/>
          </a:prstGeom>
        </p:spPr>
        <p:txBody>
          <a:bodyPr wrap="square" lIns="0" tIns="0" rIns="0" bIns="0">
            <a:spAutoFit/>
          </a:bodyPr>
          <a:lstStyle>
            <a:lvl1pPr>
              <a:defRPr/>
            </a:lvl1pPr>
          </a:lstStyle>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3722623" y="10084489"/>
            <a:ext cx="294004" cy="176529"/>
          </a:xfrm>
          <a:prstGeom prst="rect">
            <a:avLst/>
          </a:prstGeom>
        </p:spPr>
        <p:txBody>
          <a:bodyPr wrap="square" lIns="0" tIns="0" rIns="0" bIns="0">
            <a:spAutoFit/>
          </a:bodyPr>
          <a:lstStyle>
            <a:lvl1pPr>
              <a:defRPr sz="1050" b="0" i="0">
                <a:solidFill>
                  <a:schemeClr val="tx1"/>
                </a:solidFill>
                <a:latin typeface="游ゴシック"/>
                <a:cs typeface="游ゴシック"/>
              </a:defRPr>
            </a:lvl1pPr>
          </a:lstStyle>
          <a:p>
            <a:pPr marL="12700">
              <a:lnSpc>
                <a:spcPct val="100000"/>
              </a:lnSpc>
              <a:spcBef>
                <a:spcPts val="5"/>
              </a:spcBef>
            </a:pPr>
            <a:r>
              <a:rPr dirty="0" baseline="2645" sz="1575"/>
              <a:t>- </a:t>
            </a:r>
            <a:fld id="{81D60167-4931-47E6-BA6A-407CBD079E47}" type="slidenum">
              <a:rPr dirty="0" sz="1050"/>
              <a:t>#</a:t>
            </a:fld>
            <a:r>
              <a:rPr dirty="0" sz="1050"/>
              <a:t> </a:t>
            </a:r>
            <a:r>
              <a:rPr dirty="0" baseline="2645" sz="1575" spc="-75"/>
              <a:t>-</a:t>
            </a:r>
            <a:endParaRPr baseline="2645" sz="1575"/>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78949"/>
            <a:ext cx="6325870" cy="8907145"/>
          </a:xfrm>
          <a:prstGeom prst="rect">
            <a:avLst/>
          </a:prstGeom>
        </p:spPr>
        <p:txBody>
          <a:bodyPr wrap="square" lIns="0" tIns="73025" rIns="0" bIns="0" rtlCol="0" vert="horz">
            <a:spAutoFit/>
          </a:bodyPr>
          <a:lstStyle/>
          <a:p>
            <a:pPr algn="ctr" marL="1270">
              <a:lnSpc>
                <a:spcPct val="100000"/>
              </a:lnSpc>
              <a:spcBef>
                <a:spcPts val="575"/>
              </a:spcBef>
            </a:pPr>
            <a:r>
              <a:rPr dirty="0" sz="1400" spc="-5">
                <a:latin typeface="游ゴシック"/>
                <a:cs typeface="游ゴシック"/>
              </a:rPr>
              <a:t>ツィッタースペース文字起こし</a:t>
            </a:r>
            <a:endParaRPr sz="1400">
              <a:latin typeface="游ゴシック"/>
              <a:cs typeface="游ゴシック"/>
            </a:endParaRPr>
          </a:p>
          <a:p>
            <a:pPr marL="12700">
              <a:lnSpc>
                <a:spcPct val="100000"/>
              </a:lnSpc>
              <a:spcBef>
                <a:spcPts val="405"/>
              </a:spcBef>
            </a:pPr>
            <a:r>
              <a:rPr dirty="0" sz="1200" spc="-10">
                <a:latin typeface="游ゴシック"/>
                <a:cs typeface="游ゴシック"/>
              </a:rPr>
              <a:t>2023</a:t>
            </a:r>
            <a:r>
              <a:rPr dirty="0" sz="1200">
                <a:latin typeface="游ゴシック"/>
                <a:cs typeface="游ゴシック"/>
              </a:rPr>
              <a:t>年3月5</a:t>
            </a:r>
            <a:r>
              <a:rPr dirty="0" sz="1200" spc="-20">
                <a:latin typeface="游ゴシック"/>
                <a:cs typeface="游ゴシック"/>
              </a:rPr>
              <a:t>日放送</a:t>
            </a:r>
            <a:endParaRPr sz="1200">
              <a:latin typeface="游ゴシック"/>
              <a:cs typeface="游ゴシック"/>
            </a:endParaRPr>
          </a:p>
          <a:p>
            <a:pPr marL="12700" marR="5080">
              <a:lnSpc>
                <a:spcPct val="117500"/>
              </a:lnSpc>
              <a:spcBef>
                <a:spcPts val="20"/>
              </a:spcBef>
            </a:pPr>
            <a:r>
              <a:rPr dirty="0" sz="1600" spc="35">
                <a:latin typeface="游ゴシック"/>
                <a:cs typeface="游ゴシック"/>
              </a:rPr>
              <a:t>及川幸久presents</a:t>
            </a:r>
            <a:r>
              <a:rPr dirty="0" sz="1600" spc="20">
                <a:latin typeface="游ゴシック"/>
                <a:cs typeface="游ゴシック"/>
              </a:rPr>
              <a:t>【ファイザーの機能獲得について村上康文名誉教</a:t>
            </a:r>
            <a:r>
              <a:rPr dirty="0" sz="1600" spc="-15">
                <a:latin typeface="游ゴシック"/>
                <a:cs typeface="游ゴシック"/>
              </a:rPr>
              <a:t>授が解説！】</a:t>
            </a:r>
            <a:endParaRPr sz="1600">
              <a:latin typeface="游ゴシック"/>
              <a:cs typeface="游ゴシック"/>
            </a:endParaRPr>
          </a:p>
          <a:p>
            <a:pPr marL="146685">
              <a:lnSpc>
                <a:spcPct val="100000"/>
              </a:lnSpc>
              <a:spcBef>
                <a:spcPts val="520"/>
              </a:spcBef>
            </a:pPr>
            <a:r>
              <a:rPr dirty="0" sz="900" spc="-5">
                <a:solidFill>
                  <a:srgbClr val="0000FF"/>
                </a:solidFill>
                <a:latin typeface="游ゴシック"/>
                <a:cs typeface="游ゴシック"/>
              </a:rPr>
              <a:t>※相づち、復唱、語尾等は省略したり、文語体にしています。</a:t>
            </a:r>
            <a:endParaRPr sz="900">
              <a:latin typeface="游ゴシック"/>
              <a:cs typeface="游ゴシック"/>
            </a:endParaRPr>
          </a:p>
          <a:p>
            <a:pPr marL="358140" marR="155575" indent="-230504">
              <a:lnSpc>
                <a:spcPts val="1720"/>
              </a:lnSpc>
              <a:spcBef>
                <a:spcPts val="145"/>
              </a:spcBef>
              <a:tabLst>
                <a:tab pos="702945" algn="l"/>
              </a:tabLst>
            </a:pPr>
            <a:r>
              <a:rPr dirty="0" sz="900" spc="-25">
                <a:solidFill>
                  <a:srgbClr val="0000FF"/>
                </a:solidFill>
                <a:latin typeface="游ゴシック"/>
                <a:cs typeface="游ゴシック"/>
              </a:rPr>
              <a:t>※（</a:t>
            </a:r>
            <a:r>
              <a:rPr dirty="0" sz="900">
                <a:solidFill>
                  <a:srgbClr val="0000FF"/>
                </a:solidFill>
                <a:latin typeface="游ゴシック"/>
                <a:cs typeface="游ゴシック"/>
              </a:rPr>
              <a:t>		）</a:t>
            </a:r>
            <a:r>
              <a:rPr dirty="0" sz="900" spc="-25">
                <a:solidFill>
                  <a:srgbClr val="0000FF"/>
                </a:solidFill>
                <a:latin typeface="游ゴシック"/>
                <a:cs typeface="游ゴシック"/>
              </a:rPr>
              <a:t>内は、スペースでは見られない図の説明や会話の流れで「それ」「あれ」という言葉の補足説明を入れて</a:t>
            </a:r>
            <a:r>
              <a:rPr dirty="0" sz="900" spc="-5">
                <a:solidFill>
                  <a:srgbClr val="0000FF"/>
                </a:solidFill>
                <a:latin typeface="游ゴシック"/>
                <a:cs typeface="游ゴシック"/>
              </a:rPr>
              <a:t>理解し易くしています。</a:t>
            </a:r>
            <a:endParaRPr sz="900">
              <a:latin typeface="游ゴシック"/>
              <a:cs typeface="游ゴシック"/>
            </a:endParaRPr>
          </a:p>
          <a:p>
            <a:pPr marL="483234" marR="2620010" indent="-471170">
              <a:lnSpc>
                <a:spcPts val="1700"/>
              </a:lnSpc>
              <a:spcBef>
                <a:spcPts val="45"/>
              </a:spcBef>
            </a:pPr>
            <a:r>
              <a:rPr dirty="0" sz="1050" spc="-10" b="1">
                <a:latin typeface="游ゴシック"/>
                <a:cs typeface="游ゴシック"/>
              </a:rPr>
              <a:t>及川</a:t>
            </a:r>
            <a:r>
              <a:rPr dirty="0" sz="1050" spc="-15">
                <a:latin typeface="游ゴシック"/>
                <a:cs typeface="游ゴシック"/>
              </a:rPr>
              <a:t>： 皆さんこんにちは、そして、こんばんは及川久幸です</a:t>
            </a:r>
            <a:r>
              <a:rPr dirty="0" sz="1050" spc="-10">
                <a:latin typeface="游ゴシック"/>
                <a:cs typeface="游ゴシック"/>
              </a:rPr>
              <a:t>ただいまから、本日の</a:t>
            </a:r>
            <a:r>
              <a:rPr dirty="0" sz="1050" spc="-25">
                <a:latin typeface="游ゴシック"/>
                <a:cs typeface="游ゴシック"/>
              </a:rPr>
              <a:t>Twitter</a:t>
            </a:r>
            <a:r>
              <a:rPr dirty="0" sz="1050" spc="-20">
                <a:latin typeface="游ゴシック"/>
                <a:cs typeface="游ゴシック"/>
              </a:rPr>
              <a:t>スペース</a:t>
            </a:r>
            <a:endParaRPr sz="1050">
              <a:latin typeface="游ゴシック"/>
              <a:cs typeface="游ゴシック"/>
            </a:endParaRPr>
          </a:p>
          <a:p>
            <a:pPr marL="483234">
              <a:lnSpc>
                <a:spcPct val="100000"/>
              </a:lnSpc>
              <a:spcBef>
                <a:spcPts val="320"/>
              </a:spcBef>
            </a:pPr>
            <a:r>
              <a:rPr dirty="0" sz="1050" spc="-20">
                <a:latin typeface="游ゴシック"/>
                <a:cs typeface="游ゴシック"/>
              </a:rPr>
              <a:t>ファイザーの機能獲得について、村上康文名誉教授が解説を始めます。</a:t>
            </a:r>
            <a:endParaRPr sz="1050">
              <a:latin typeface="游ゴシック"/>
              <a:cs typeface="游ゴシック"/>
            </a:endParaRPr>
          </a:p>
          <a:p>
            <a:pPr marL="349250" marR="5080" indent="138430">
              <a:lnSpc>
                <a:spcPts val="1720"/>
              </a:lnSpc>
              <a:spcBef>
                <a:spcPts val="114"/>
              </a:spcBef>
            </a:pPr>
            <a:r>
              <a:rPr dirty="0" sz="1050" spc="-15">
                <a:latin typeface="游ゴシック"/>
                <a:cs typeface="游ゴシック"/>
              </a:rPr>
              <a:t>今回、非常に重要な新型コロナワクチンについてのお話を東京理科大学名誉教授の村上康文先生</a:t>
            </a:r>
            <a:r>
              <a:rPr dirty="0" sz="1050" spc="-20">
                <a:latin typeface="游ゴシック"/>
                <a:cs typeface="游ゴシック"/>
              </a:rPr>
              <a:t>に私が既にインタビューいたしております。</a:t>
            </a:r>
            <a:endParaRPr sz="1050">
              <a:latin typeface="游ゴシック"/>
              <a:cs typeface="游ゴシック"/>
            </a:endParaRPr>
          </a:p>
          <a:p>
            <a:pPr marL="483234">
              <a:lnSpc>
                <a:spcPct val="100000"/>
              </a:lnSpc>
              <a:spcBef>
                <a:spcPts val="305"/>
              </a:spcBef>
            </a:pPr>
            <a:r>
              <a:rPr dirty="0" sz="1050" spc="-25">
                <a:latin typeface="游ゴシック"/>
                <a:cs typeface="游ゴシック"/>
              </a:rPr>
              <a:t>その内容をいくつかに区切りながら、お送りしようというのが今日の企画です。</a:t>
            </a:r>
            <a:endParaRPr sz="1050">
              <a:latin typeface="游ゴシック"/>
              <a:cs typeface="游ゴシック"/>
            </a:endParaRPr>
          </a:p>
          <a:p>
            <a:pPr marL="483234">
              <a:lnSpc>
                <a:spcPct val="100000"/>
              </a:lnSpc>
              <a:spcBef>
                <a:spcPts val="445"/>
              </a:spcBef>
            </a:pPr>
            <a:r>
              <a:rPr dirty="0" sz="1050" spc="-20">
                <a:latin typeface="游ゴシック"/>
                <a:cs typeface="游ゴシック"/>
              </a:rPr>
              <a:t>とっかかりのテーマとしてはファイザー社です。</a:t>
            </a:r>
            <a:endParaRPr sz="1050">
              <a:latin typeface="游ゴシック"/>
              <a:cs typeface="游ゴシック"/>
            </a:endParaRPr>
          </a:p>
          <a:p>
            <a:pPr marL="349250" marR="5080" indent="138430">
              <a:lnSpc>
                <a:spcPct val="135200"/>
              </a:lnSpc>
            </a:pPr>
            <a:r>
              <a:rPr dirty="0" sz="1050" spc="-10">
                <a:latin typeface="游ゴシック"/>
                <a:cs typeface="游ゴシック"/>
              </a:rPr>
              <a:t>ファイザー社は今回の新型コロナに対して、メッセンジャー</a:t>
            </a:r>
            <a:r>
              <a:rPr dirty="0" sz="1050">
                <a:latin typeface="游ゴシック"/>
                <a:cs typeface="游ゴシック"/>
              </a:rPr>
              <a:t>RNA、mRNA</a:t>
            </a:r>
            <a:r>
              <a:rPr dirty="0" sz="1050" spc="-10">
                <a:latin typeface="游ゴシック"/>
                <a:cs typeface="游ゴシック"/>
              </a:rPr>
              <a:t>ワクチンというものを</a:t>
            </a:r>
            <a:r>
              <a:rPr dirty="0" sz="1050" spc="-20">
                <a:latin typeface="游ゴシック"/>
                <a:cs typeface="游ゴシック"/>
              </a:rPr>
              <a:t>作った会社です。</a:t>
            </a:r>
            <a:endParaRPr sz="1050">
              <a:latin typeface="游ゴシック"/>
              <a:cs typeface="游ゴシック"/>
            </a:endParaRPr>
          </a:p>
          <a:p>
            <a:pPr marL="483234">
              <a:lnSpc>
                <a:spcPct val="100000"/>
              </a:lnSpc>
              <a:spcBef>
                <a:spcPts val="459"/>
              </a:spcBef>
            </a:pPr>
            <a:r>
              <a:rPr dirty="0" sz="1050" spc="-20">
                <a:latin typeface="游ゴシック"/>
                <a:cs typeface="游ゴシック"/>
              </a:rPr>
              <a:t>今年、この会社が大変話題になっています。</a:t>
            </a:r>
            <a:endParaRPr sz="1050">
              <a:latin typeface="游ゴシック"/>
              <a:cs typeface="游ゴシック"/>
            </a:endParaRPr>
          </a:p>
          <a:p>
            <a:pPr marL="349250" marR="5080" indent="139700">
              <a:lnSpc>
                <a:spcPct val="135200"/>
              </a:lnSpc>
            </a:pPr>
            <a:r>
              <a:rPr dirty="0" sz="1050" spc="5">
                <a:latin typeface="游ゴシック"/>
                <a:cs typeface="游ゴシック"/>
              </a:rPr>
              <a:t>それはなぜかというと</a:t>
            </a:r>
            <a:r>
              <a:rPr dirty="0" sz="1050" spc="20" b="1">
                <a:latin typeface="游ゴシック"/>
                <a:cs typeface="游ゴシック"/>
              </a:rPr>
              <a:t>今年の</a:t>
            </a:r>
            <a:r>
              <a:rPr dirty="0" sz="1050" spc="15" b="1">
                <a:latin typeface="游ゴシック"/>
                <a:cs typeface="游ゴシック"/>
              </a:rPr>
              <a:t>1</a:t>
            </a:r>
            <a:r>
              <a:rPr dirty="0" sz="1050" b="1">
                <a:latin typeface="游ゴシック"/>
                <a:cs typeface="游ゴシック"/>
              </a:rPr>
              <a:t>月にアメリカのプロジェクトヴェリタスというジャーナリスト集</a:t>
            </a:r>
            <a:r>
              <a:rPr dirty="0" sz="1050" spc="-5" b="1">
                <a:latin typeface="游ゴシック"/>
                <a:cs typeface="游ゴシック"/>
              </a:rPr>
              <a:t>団がファイザー社のmRNA</a:t>
            </a:r>
            <a:r>
              <a:rPr dirty="0" sz="1050" spc="-15" b="1">
                <a:latin typeface="游ゴシック"/>
                <a:cs typeface="游ゴシック"/>
              </a:rPr>
              <a:t>開発担当ディレクターに覆面取材</a:t>
            </a:r>
            <a:r>
              <a:rPr dirty="0" sz="1050" spc="-10">
                <a:latin typeface="游ゴシック"/>
                <a:cs typeface="游ゴシック"/>
              </a:rPr>
              <a:t>をしたのです。</a:t>
            </a:r>
            <a:endParaRPr sz="1050">
              <a:latin typeface="游ゴシック"/>
              <a:cs typeface="游ゴシック"/>
            </a:endParaRPr>
          </a:p>
          <a:p>
            <a:pPr marL="483234" marR="742315">
              <a:lnSpc>
                <a:spcPct val="135200"/>
              </a:lnSpc>
            </a:pPr>
            <a:r>
              <a:rPr dirty="0" sz="1050" spc="-25">
                <a:latin typeface="游ゴシック"/>
                <a:cs typeface="游ゴシック"/>
              </a:rPr>
              <a:t>覆面取材をした際、この人が絶対に社外に言ってはいけないことを言ってしまった。</a:t>
            </a:r>
            <a:r>
              <a:rPr dirty="0" sz="1050" spc="-10">
                <a:latin typeface="游ゴシック"/>
                <a:cs typeface="游ゴシック"/>
              </a:rPr>
              <a:t>その動画が</a:t>
            </a:r>
            <a:r>
              <a:rPr dirty="0" sz="1050" spc="-25">
                <a:latin typeface="游ゴシック"/>
                <a:cs typeface="游ゴシック"/>
              </a:rPr>
              <a:t>Twitterにアップされて世界中に今拡散されてるわけです。</a:t>
            </a:r>
            <a:endParaRPr sz="1050">
              <a:latin typeface="游ゴシック"/>
              <a:cs typeface="游ゴシック"/>
            </a:endParaRPr>
          </a:p>
          <a:p>
            <a:pPr algn="just" marL="349250" marR="5080" indent="137160">
              <a:lnSpc>
                <a:spcPct val="135200"/>
              </a:lnSpc>
              <a:spcBef>
                <a:spcPts val="10"/>
              </a:spcBef>
            </a:pPr>
            <a:r>
              <a:rPr dirty="0" sz="1050" spc="5">
                <a:latin typeface="游ゴシック"/>
                <a:cs typeface="游ゴシック"/>
              </a:rPr>
              <a:t>その動画ご覧になった方も多いのではないかと思うんですが、もう既に 3000</a:t>
            </a:r>
            <a:r>
              <a:rPr dirty="0" sz="1050">
                <a:latin typeface="游ゴシック"/>
                <a:cs typeface="游ゴシック"/>
              </a:rPr>
              <a:t>万回以上視聴され</a:t>
            </a:r>
            <a:r>
              <a:rPr dirty="0" sz="1050" spc="5">
                <a:latin typeface="游ゴシック"/>
                <a:cs typeface="游ゴシック"/>
              </a:rPr>
              <a:t>ているのではないでしょうか、それも各国語に翻訳されているようなので、多分もう1</a:t>
            </a:r>
            <a:r>
              <a:rPr dirty="0" sz="1050" spc="10">
                <a:latin typeface="游ゴシック"/>
                <a:cs typeface="游ゴシック"/>
              </a:rPr>
              <a:t>億回ぐらい</a:t>
            </a:r>
            <a:r>
              <a:rPr dirty="0" sz="1050" spc="-10">
                <a:latin typeface="游ゴシック"/>
                <a:cs typeface="游ゴシック"/>
              </a:rPr>
              <a:t>なってるのかもしれません。</a:t>
            </a:r>
            <a:endParaRPr sz="1050">
              <a:latin typeface="游ゴシック"/>
              <a:cs typeface="游ゴシック"/>
            </a:endParaRPr>
          </a:p>
          <a:p>
            <a:pPr marL="483234">
              <a:lnSpc>
                <a:spcPct val="100000"/>
              </a:lnSpc>
              <a:spcBef>
                <a:spcPts val="445"/>
              </a:spcBef>
            </a:pPr>
            <a:r>
              <a:rPr dirty="0" sz="1050" spc="-15" b="1">
                <a:latin typeface="游ゴシック"/>
                <a:cs typeface="游ゴシック"/>
              </a:rPr>
              <a:t>その動画で言われてるのが今日のテーマである機能獲得実験</a:t>
            </a:r>
            <a:r>
              <a:rPr dirty="0" sz="1050" spc="-20">
                <a:latin typeface="游ゴシック"/>
                <a:cs typeface="游ゴシック"/>
              </a:rPr>
              <a:t>という方法です。</a:t>
            </a:r>
            <a:endParaRPr sz="1050">
              <a:latin typeface="游ゴシック"/>
              <a:cs typeface="游ゴシック"/>
            </a:endParaRPr>
          </a:p>
          <a:p>
            <a:pPr marL="349250" marR="5080" indent="135255">
              <a:lnSpc>
                <a:spcPts val="1720"/>
              </a:lnSpc>
              <a:spcBef>
                <a:spcPts val="120"/>
              </a:spcBef>
            </a:pPr>
            <a:r>
              <a:rPr dirty="0" sz="1050">
                <a:latin typeface="游ゴシック"/>
                <a:cs typeface="游ゴシック"/>
              </a:rPr>
              <a:t>この機能獲得っていうのは要は</a:t>
            </a:r>
            <a:r>
              <a:rPr dirty="0" sz="1050" spc="-15" b="1">
                <a:latin typeface="游ゴシック"/>
                <a:cs typeface="游ゴシック"/>
              </a:rPr>
              <a:t>ウイルスの遺伝子操作をすることによって、人為的に変異株を作</a:t>
            </a:r>
            <a:r>
              <a:rPr dirty="0" sz="1050" spc="-10" b="1">
                <a:latin typeface="游ゴシック"/>
                <a:cs typeface="游ゴシック"/>
              </a:rPr>
              <a:t>るという方法</a:t>
            </a:r>
            <a:r>
              <a:rPr dirty="0" sz="1050" spc="-20">
                <a:latin typeface="游ゴシック"/>
                <a:cs typeface="游ゴシック"/>
              </a:rPr>
              <a:t>なんですね。</a:t>
            </a:r>
            <a:endParaRPr sz="1050">
              <a:latin typeface="游ゴシック"/>
              <a:cs typeface="游ゴシック"/>
            </a:endParaRPr>
          </a:p>
          <a:p>
            <a:pPr marL="487680">
              <a:lnSpc>
                <a:spcPct val="100000"/>
              </a:lnSpc>
              <a:spcBef>
                <a:spcPts val="305"/>
              </a:spcBef>
            </a:pPr>
            <a:r>
              <a:rPr dirty="0" sz="1050">
                <a:latin typeface="游ゴシック"/>
                <a:cs typeface="游ゴシック"/>
              </a:rPr>
              <a:t>これについて、ファイザー社のmRNA担当のデレクター（幹部）</a:t>
            </a:r>
            <a:r>
              <a:rPr dirty="0" sz="1050" spc="-10">
                <a:latin typeface="游ゴシック"/>
                <a:cs typeface="游ゴシック"/>
              </a:rPr>
              <a:t>がレストランか何処かでベラベ</a:t>
            </a:r>
            <a:endParaRPr sz="1050">
              <a:latin typeface="游ゴシック"/>
              <a:cs typeface="游ゴシック"/>
            </a:endParaRPr>
          </a:p>
          <a:p>
            <a:pPr marL="349250">
              <a:lnSpc>
                <a:spcPct val="100000"/>
              </a:lnSpc>
              <a:spcBef>
                <a:spcPts val="445"/>
              </a:spcBef>
            </a:pPr>
            <a:r>
              <a:rPr dirty="0" sz="1050" spc="-15">
                <a:latin typeface="游ゴシック"/>
                <a:cs typeface="游ゴシック"/>
              </a:rPr>
              <a:t>ラ喋ってるんですよね</a:t>
            </a:r>
            <a:endParaRPr sz="1050">
              <a:latin typeface="游ゴシック"/>
              <a:cs typeface="游ゴシック"/>
            </a:endParaRPr>
          </a:p>
          <a:p>
            <a:pPr marL="349250" marR="5080" indent="138430">
              <a:lnSpc>
                <a:spcPct val="135200"/>
              </a:lnSpc>
            </a:pPr>
            <a:r>
              <a:rPr dirty="0" sz="1050" spc="-15">
                <a:latin typeface="游ゴシック"/>
                <a:cs typeface="游ゴシック"/>
              </a:rPr>
              <a:t>そこで、誰にも言うなよって言って、実はねって言って内容が「ファイザーでは自分で変異株を作ってるんです」よと。</a:t>
            </a:r>
            <a:endParaRPr sz="1050">
              <a:latin typeface="游ゴシック"/>
              <a:cs typeface="游ゴシック"/>
            </a:endParaRPr>
          </a:p>
          <a:p>
            <a:pPr marL="349250" marR="5080" indent="135255">
              <a:lnSpc>
                <a:spcPct val="135200"/>
              </a:lnSpc>
              <a:spcBef>
                <a:spcPts val="10"/>
              </a:spcBef>
            </a:pPr>
            <a:r>
              <a:rPr dirty="0" sz="1050" spc="-15">
                <a:latin typeface="游ゴシック"/>
                <a:cs typeface="游ゴシック"/>
              </a:rPr>
              <a:t>その目的は「変異株ができてからワクチンを作るのでは遅いので変異株が出てくる、出現する前</a:t>
            </a:r>
            <a:r>
              <a:rPr dirty="0" sz="1050" spc="-40">
                <a:latin typeface="游ゴシック"/>
                <a:cs typeface="游ゴシック"/>
              </a:rPr>
              <a:t>に、ワクチンを用意しておく、変位株が出て来たときにはワクチンができている。」</a:t>
            </a:r>
            <a:endParaRPr sz="1050">
              <a:latin typeface="游ゴシック"/>
              <a:cs typeface="游ゴシック"/>
            </a:endParaRPr>
          </a:p>
          <a:p>
            <a:pPr marL="483234" marR="942340">
              <a:lnSpc>
                <a:spcPct val="135200"/>
              </a:lnSpc>
            </a:pPr>
            <a:r>
              <a:rPr dirty="0" sz="1050" spc="-65">
                <a:latin typeface="游ゴシック"/>
                <a:cs typeface="游ゴシック"/>
              </a:rPr>
              <a:t>これによって、「コロナ禍っていうのは我が社にとっては金になる木なんだ」と。</a:t>
            </a:r>
            <a:r>
              <a:rPr dirty="0" sz="1050" spc="-15">
                <a:latin typeface="游ゴシック"/>
                <a:cs typeface="游ゴシック"/>
              </a:rPr>
              <a:t>こういう話をしてるんですね</a:t>
            </a:r>
            <a:endParaRPr sz="1050">
              <a:latin typeface="游ゴシック"/>
              <a:cs typeface="游ゴシック"/>
            </a:endParaRPr>
          </a:p>
          <a:p>
            <a:pPr marL="483234">
              <a:lnSpc>
                <a:spcPct val="100000"/>
              </a:lnSpc>
              <a:spcBef>
                <a:spcPts val="459"/>
              </a:spcBef>
            </a:pPr>
            <a:r>
              <a:rPr dirty="0" sz="1050" spc="-20">
                <a:latin typeface="游ゴシック"/>
                <a:cs typeface="游ゴシック"/>
              </a:rPr>
              <a:t>これがこの動画が世界中に流れて、大大スクープになったんですよね。</a:t>
            </a:r>
            <a:endParaRPr sz="1050">
              <a:latin typeface="游ゴシック"/>
              <a:cs typeface="游ゴシック"/>
            </a:endParaRPr>
          </a:p>
          <a:p>
            <a:pPr algn="just" marL="349250" marR="5080" indent="133985">
              <a:lnSpc>
                <a:spcPct val="135200"/>
              </a:lnSpc>
            </a:pPr>
            <a:r>
              <a:rPr dirty="0" sz="1050" spc="-55">
                <a:latin typeface="游ゴシック"/>
                <a:cs typeface="游ゴシック"/>
              </a:rPr>
              <a:t>ただその後、この大スクープをやったプロジェクトヴェリタスの創設者で、ジェームズ・オキーフという人がいるんですけど、このジェームズ・オキーフさんがこのプロジェクトヴェリタスから追い</a:t>
            </a:r>
            <a:r>
              <a:rPr dirty="0" sz="1050" spc="-45">
                <a:latin typeface="游ゴシック"/>
                <a:cs typeface="游ゴシック"/>
              </a:rPr>
              <a:t>出されるという内部紛争が起きたりとかして、なんでそれが起きたのか、一説にはやられた側が報復</a:t>
            </a:r>
            <a:r>
              <a:rPr dirty="0" sz="1050" spc="-20">
                <a:latin typeface="游ゴシック"/>
                <a:cs typeface="游ゴシック"/>
              </a:rPr>
              <a:t>したのではないかという説もあるんですが、これはわかりません。</a:t>
            </a:r>
            <a:endParaRPr sz="1050">
              <a:latin typeface="游ゴシック"/>
              <a:cs typeface="游ゴシック"/>
            </a:endParaRPr>
          </a:p>
        </p:txBody>
      </p:sp>
      <p:sp>
        <p:nvSpPr>
          <p:cNvPr id="3" name="object 3"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a:latin typeface="游ゴシック"/>
                <a:cs typeface="游ゴシック"/>
              </a:rPr>
              <a:t>- </a:t>
            </a:r>
            <a:r>
              <a:rPr dirty="0" sz="1050">
                <a:latin typeface="游ゴシック"/>
                <a:cs typeface="游ゴシック"/>
              </a:rPr>
              <a:t>1 </a:t>
            </a:r>
            <a:r>
              <a:rPr dirty="0" baseline="2645" sz="1575" spc="-75">
                <a:latin typeface="游ゴシック"/>
                <a:cs typeface="游ゴシック"/>
              </a:rPr>
              <a:t>-</a:t>
            </a:r>
            <a:endParaRPr baseline="2645" sz="1575">
              <a:latin typeface="游ゴシック"/>
              <a:cs typeface="游ゴシック"/>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2192655"/>
          </a:xfrm>
          <a:prstGeom prst="rect">
            <a:avLst/>
          </a:prstGeom>
        </p:spPr>
        <p:txBody>
          <a:bodyPr wrap="square" lIns="0" tIns="69215" rIns="0" bIns="0" rtlCol="0" vert="horz">
            <a:spAutoFit/>
          </a:bodyPr>
          <a:lstStyle/>
          <a:p>
            <a:pPr marL="416559">
              <a:lnSpc>
                <a:spcPct val="100000"/>
              </a:lnSpc>
              <a:spcBef>
                <a:spcPts val="545"/>
              </a:spcBef>
            </a:pPr>
            <a:r>
              <a:rPr dirty="0" sz="1050" spc="-25">
                <a:latin typeface="游ゴシック"/>
                <a:cs typeface="游ゴシック"/>
              </a:rPr>
              <a:t>です。</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早くから実は言われてましてですね、普通だと、ありえない配列が入ってます。</a:t>
            </a:r>
            <a:endParaRPr sz="1050">
              <a:latin typeface="游ゴシック"/>
              <a:cs typeface="游ゴシック"/>
            </a:endParaRPr>
          </a:p>
          <a:p>
            <a:pPr marL="550545" marR="273050">
              <a:lnSpc>
                <a:spcPts val="1720"/>
              </a:lnSpc>
              <a:spcBef>
                <a:spcPts val="114"/>
              </a:spcBef>
            </a:pPr>
            <a:r>
              <a:rPr dirty="0" sz="1050" spc="-25">
                <a:latin typeface="游ゴシック"/>
                <a:cs typeface="游ゴシック"/>
              </a:rPr>
              <a:t>そんなことがあったりだとか、あとはどうしてもですね、試験管内で変異を入れますよね。</a:t>
            </a:r>
            <a:r>
              <a:rPr dirty="0" sz="1050" spc="-15">
                <a:latin typeface="游ゴシック"/>
                <a:cs typeface="游ゴシック"/>
              </a:rPr>
              <a:t>跡が残るのです。という話があるのです。</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なるほど、何かアメリカの</a:t>
            </a:r>
            <a:r>
              <a:rPr dirty="0" sz="1050" spc="-20">
                <a:latin typeface="游ゴシック"/>
                <a:cs typeface="游ゴシック"/>
              </a:rPr>
              <a:t>方</a:t>
            </a:r>
            <a:r>
              <a:rPr dirty="0" sz="1050">
                <a:latin typeface="游ゴシック"/>
                <a:cs typeface="游ゴシック"/>
              </a:rPr>
              <a:t>で</a:t>
            </a:r>
            <a:r>
              <a:rPr dirty="0" sz="1050" spc="-20">
                <a:latin typeface="游ゴシック"/>
                <a:cs typeface="游ゴシック"/>
              </a:rPr>
              <a:t>は</a:t>
            </a:r>
            <a:r>
              <a:rPr dirty="0" sz="1050" spc="-10">
                <a:latin typeface="游ゴシック"/>
                <a:cs typeface="游ゴシック"/>
              </a:rPr>
              <a:t>、特にファウチさんの方って言いのか、</a:t>
            </a:r>
            <a:r>
              <a:rPr dirty="0" sz="1050" spc="-20">
                <a:latin typeface="游ゴシック"/>
                <a:cs typeface="游ゴシック"/>
              </a:rPr>
              <a:t>そ</a:t>
            </a:r>
            <a:r>
              <a:rPr dirty="0" sz="1050">
                <a:latin typeface="游ゴシック"/>
                <a:cs typeface="游ゴシック"/>
              </a:rPr>
              <a:t>う</a:t>
            </a:r>
            <a:r>
              <a:rPr dirty="0" sz="1050" spc="-20">
                <a:latin typeface="游ゴシック"/>
                <a:cs typeface="游ゴシック"/>
              </a:rPr>
              <a:t>い</a:t>
            </a:r>
            <a:r>
              <a:rPr dirty="0" sz="1050" spc="-10">
                <a:latin typeface="游ゴシック"/>
                <a:cs typeface="游ゴシック"/>
              </a:rPr>
              <a:t>う跡が残らな</a:t>
            </a:r>
            <a:r>
              <a:rPr dirty="0" sz="1050" spc="-50">
                <a:latin typeface="游ゴシック"/>
                <a:cs typeface="游ゴシック"/>
              </a:rPr>
              <a:t>い</a:t>
            </a:r>
            <a:endParaRPr sz="1050">
              <a:latin typeface="游ゴシック"/>
              <a:cs typeface="游ゴシック"/>
            </a:endParaRPr>
          </a:p>
          <a:p>
            <a:pPr marL="416559">
              <a:lnSpc>
                <a:spcPct val="100000"/>
              </a:lnSpc>
              <a:spcBef>
                <a:spcPts val="445"/>
              </a:spcBef>
            </a:pPr>
            <a:r>
              <a:rPr dirty="0" sz="1050" spc="-20">
                <a:latin typeface="游ゴシック"/>
                <a:cs typeface="游ゴシック"/>
              </a:rPr>
              <a:t>ように・・・。</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実際にはね</a:t>
            </a:r>
            <a:r>
              <a:rPr dirty="0" sz="1050" spc="-10" b="1">
                <a:latin typeface="游ゴシック"/>
                <a:cs typeface="游ゴシック"/>
              </a:rPr>
              <a:t>我々が見た瞬間</a:t>
            </a:r>
            <a:r>
              <a:rPr dirty="0" sz="1050" spc="-20" b="1">
                <a:latin typeface="游ゴシック"/>
                <a:cs typeface="游ゴシック"/>
              </a:rPr>
              <a:t>に</a:t>
            </a:r>
            <a:r>
              <a:rPr dirty="0" sz="1050" b="1">
                <a:latin typeface="游ゴシック"/>
                <a:cs typeface="游ゴシック"/>
              </a:rPr>
              <a:t>わ</a:t>
            </a:r>
            <a:r>
              <a:rPr dirty="0" sz="1050" spc="-20" b="1">
                <a:latin typeface="游ゴシック"/>
                <a:cs typeface="游ゴシック"/>
              </a:rPr>
              <a:t>か</a:t>
            </a:r>
            <a:r>
              <a:rPr dirty="0" sz="1050" spc="-10" b="1">
                <a:latin typeface="游ゴシック"/>
                <a:cs typeface="游ゴシック"/>
              </a:rPr>
              <a:t>るような痕跡が実は残っている</a:t>
            </a:r>
            <a:r>
              <a:rPr dirty="0" sz="1050" spc="-10">
                <a:latin typeface="游ゴシック"/>
                <a:cs typeface="游ゴシック"/>
              </a:rPr>
              <a:t>のです</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20"/>
              </a:spcBef>
            </a:pPr>
            <a:r>
              <a:rPr dirty="0" sz="1050" spc="20">
                <a:latin typeface="游ゴシック"/>
                <a:cs typeface="游ゴシック"/>
              </a:rPr>
              <a:t>スパイクにですね、二つに切断されるんですけども、そこにですね、</a:t>
            </a:r>
            <a:r>
              <a:rPr dirty="0" sz="1050" spc="10" b="1">
                <a:latin typeface="游ゴシック"/>
                <a:cs typeface="游ゴシック"/>
              </a:rPr>
              <a:t>長い人工配列が入ってい</a:t>
            </a:r>
            <a:r>
              <a:rPr dirty="0" sz="1050" spc="-5" b="1">
                <a:latin typeface="游ゴシック"/>
                <a:cs typeface="游ゴシック"/>
              </a:rPr>
              <a:t>ます</a:t>
            </a:r>
            <a:r>
              <a:rPr dirty="0" sz="1050" spc="-15">
                <a:latin typeface="游ゴシック"/>
                <a:cs typeface="游ゴシック"/>
              </a:rPr>
              <a:t>。</a:t>
            </a:r>
            <a:endParaRPr sz="1050">
              <a:latin typeface="游ゴシック"/>
              <a:cs typeface="游ゴシック"/>
            </a:endParaRPr>
          </a:p>
          <a:p>
            <a:pPr marL="550545">
              <a:lnSpc>
                <a:spcPct val="100000"/>
              </a:lnSpc>
              <a:spcBef>
                <a:spcPts val="305"/>
              </a:spcBef>
            </a:pPr>
            <a:r>
              <a:rPr dirty="0" sz="1050" spc="-10">
                <a:latin typeface="游ゴシック"/>
                <a:cs typeface="游ゴシック"/>
              </a:rPr>
              <a:t>ちょっとスライドにあるんですけども（</a:t>
            </a:r>
            <a:r>
              <a:rPr dirty="0" sz="1050" spc="-20" b="1">
                <a:latin typeface="游ゴシック"/>
                <a:cs typeface="游ゴシック"/>
              </a:rPr>
              <a:t>以下スライドの説明</a:t>
            </a:r>
            <a:r>
              <a:rPr dirty="0" sz="1050" spc="-10">
                <a:latin typeface="游ゴシック"/>
                <a:cs typeface="游ゴシック"/>
              </a:rPr>
              <a:t>）</a:t>
            </a:r>
            <a:r>
              <a:rPr dirty="0" sz="1050" spc="-15">
                <a:latin typeface="游ゴシック"/>
                <a:cs typeface="游ゴシック"/>
              </a:rPr>
              <a:t>これがまずウィルスです。</a:t>
            </a:r>
            <a:endParaRPr sz="1050">
              <a:latin typeface="游ゴシック"/>
              <a:cs typeface="游ゴシック"/>
            </a:endParaRPr>
          </a:p>
        </p:txBody>
      </p:sp>
      <p:sp>
        <p:nvSpPr>
          <p:cNvPr id="3" name="object 3" descr=""/>
          <p:cNvSpPr txBox="1"/>
          <p:nvPr/>
        </p:nvSpPr>
        <p:spPr>
          <a:xfrm>
            <a:off x="706627" y="7217766"/>
            <a:ext cx="6325870" cy="2192655"/>
          </a:xfrm>
          <a:prstGeom prst="rect">
            <a:avLst/>
          </a:prstGeom>
        </p:spPr>
        <p:txBody>
          <a:bodyPr wrap="square" lIns="0" tIns="69215" rIns="0" bIns="0" rtlCol="0" vert="horz">
            <a:spAutoFit/>
          </a:bodyPr>
          <a:lstStyle/>
          <a:p>
            <a:pPr marL="550545">
              <a:lnSpc>
                <a:spcPct val="100000"/>
              </a:lnSpc>
              <a:spcBef>
                <a:spcPts val="545"/>
              </a:spcBef>
            </a:pPr>
            <a:r>
              <a:rPr dirty="0" sz="1050" spc="-20">
                <a:latin typeface="游ゴシック"/>
                <a:cs typeface="游ゴシック"/>
              </a:rPr>
              <a:t>スパイクというのはこの表面に出っ張っているやつですよね。</a:t>
            </a:r>
            <a:endParaRPr sz="1050">
              <a:latin typeface="游ゴシック"/>
              <a:cs typeface="游ゴシック"/>
            </a:endParaRPr>
          </a:p>
          <a:p>
            <a:pPr marL="550545">
              <a:lnSpc>
                <a:spcPct val="100000"/>
              </a:lnSpc>
              <a:spcBef>
                <a:spcPts val="445"/>
              </a:spcBef>
            </a:pPr>
            <a:r>
              <a:rPr dirty="0" sz="1050" spc="-15" b="1">
                <a:latin typeface="游ゴシック"/>
                <a:cs typeface="游ゴシック"/>
              </a:rPr>
              <a:t>スパイクっていうのは、二つに分かれて感染する</a:t>
            </a:r>
            <a:r>
              <a:rPr dirty="0" sz="1050" spc="-20">
                <a:latin typeface="游ゴシック"/>
                <a:cs typeface="游ゴシック"/>
              </a:rPr>
              <a:t>んですよ。</a:t>
            </a:r>
            <a:endParaRPr sz="1050">
              <a:latin typeface="游ゴシック"/>
              <a:cs typeface="游ゴシック"/>
            </a:endParaRPr>
          </a:p>
          <a:p>
            <a:pPr marL="550545">
              <a:lnSpc>
                <a:spcPct val="100000"/>
              </a:lnSpc>
              <a:spcBef>
                <a:spcPts val="440"/>
              </a:spcBef>
            </a:pPr>
            <a:r>
              <a:rPr dirty="0" sz="1050" spc="-10">
                <a:latin typeface="游ゴシック"/>
                <a:cs typeface="游ゴシック"/>
              </a:rPr>
              <a:t>ということは、</a:t>
            </a:r>
            <a:r>
              <a:rPr dirty="0" sz="1050" spc="-20" b="1">
                <a:latin typeface="游ゴシック"/>
                <a:cs typeface="游ゴシック"/>
              </a:rPr>
              <a:t>より切断されやすくすると、より感染しやすくなるんですよ。</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コロナをより切断しやすくされると、より感染しやすくなりますので、あちこちにある切断す</a:t>
            </a:r>
            <a:r>
              <a:rPr dirty="0" sz="1050" spc="-15">
                <a:latin typeface="游ゴシック"/>
                <a:cs typeface="游ゴシック"/>
              </a:rPr>
              <a:t>る働きを持ってるコードによって切られやすくすると、あちこち感染し易くなります。</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どうもそういうふうな形になっているんですね。</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なるほど結構切断の跡がか</a:t>
            </a:r>
            <a:r>
              <a:rPr dirty="0" sz="1050" spc="-20">
                <a:latin typeface="游ゴシック"/>
                <a:cs typeface="游ゴシック"/>
              </a:rPr>
              <a:t>い</a:t>
            </a:r>
            <a:r>
              <a:rPr dirty="0" sz="1050">
                <a:latin typeface="游ゴシック"/>
                <a:cs typeface="游ゴシック"/>
              </a:rPr>
              <a:t>っ</a:t>
            </a:r>
            <a:r>
              <a:rPr dirty="0" sz="1050" spc="-20">
                <a:latin typeface="游ゴシック"/>
                <a:cs typeface="游ゴシック"/>
              </a:rPr>
              <a:t>ぱ</a:t>
            </a:r>
            <a:r>
              <a:rPr dirty="0" sz="1050" spc="-10">
                <a:latin typeface="游ゴシック"/>
                <a:cs typeface="游ゴシック"/>
              </a:rPr>
              <a:t>いあるんですか</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一つのユニークな配列があ</a:t>
            </a:r>
            <a:r>
              <a:rPr dirty="0" sz="1050" spc="-20">
                <a:latin typeface="游ゴシック"/>
                <a:cs typeface="游ゴシック"/>
              </a:rPr>
              <a:t>り</a:t>
            </a:r>
            <a:r>
              <a:rPr dirty="0" sz="1050">
                <a:latin typeface="游ゴシック"/>
                <a:cs typeface="游ゴシック"/>
              </a:rPr>
              <a:t>ま</a:t>
            </a:r>
            <a:r>
              <a:rPr dirty="0" sz="1050" spc="-20">
                <a:latin typeface="游ゴシック"/>
                <a:cs typeface="游ゴシック"/>
              </a:rPr>
              <a:t>し</a:t>
            </a:r>
            <a:r>
              <a:rPr dirty="0" sz="1050" spc="-10">
                <a:latin typeface="游ゴシック"/>
                <a:cs typeface="游ゴシック"/>
              </a:rPr>
              <a:t>て、</a:t>
            </a:r>
            <a:r>
              <a:rPr dirty="0" sz="1050" spc="-10" b="1">
                <a:latin typeface="游ゴシック"/>
                <a:cs typeface="游ゴシック"/>
              </a:rPr>
              <a:t>フーリン切断部位</a:t>
            </a:r>
            <a:r>
              <a:rPr dirty="0" sz="1050" spc="-10">
                <a:latin typeface="游ゴシック"/>
                <a:cs typeface="游ゴシック"/>
              </a:rPr>
              <a:t>というのがありま</a:t>
            </a:r>
            <a:r>
              <a:rPr dirty="0" sz="1050" spc="-20">
                <a:latin typeface="游ゴシック"/>
                <a:cs typeface="游ゴシック"/>
              </a:rPr>
              <a:t>し</a:t>
            </a:r>
            <a:r>
              <a:rPr dirty="0" sz="1050">
                <a:latin typeface="游ゴシック"/>
                <a:cs typeface="游ゴシック"/>
              </a:rPr>
              <a:t>て</a:t>
            </a:r>
            <a:r>
              <a:rPr dirty="0" sz="1050" spc="-20">
                <a:latin typeface="游ゴシック"/>
                <a:cs typeface="游ゴシック"/>
              </a:rPr>
              <a:t>、</a:t>
            </a:r>
            <a:r>
              <a:rPr dirty="0" sz="1050" spc="-10" b="1">
                <a:latin typeface="游ゴシック"/>
                <a:cs typeface="游ゴシック"/>
              </a:rPr>
              <a:t>フーリンとい</a:t>
            </a:r>
            <a:r>
              <a:rPr dirty="0" sz="1050" spc="-50" b="1">
                <a:latin typeface="游ゴシック"/>
                <a:cs typeface="游ゴシック"/>
              </a:rPr>
              <a:t>う</a:t>
            </a:r>
            <a:r>
              <a:rPr dirty="0" sz="1050" spc="-10" b="1">
                <a:latin typeface="游ゴシック"/>
                <a:cs typeface="游ゴシック"/>
              </a:rPr>
              <a:t>酵素は大きなタンパクを二つに切断する酵</a:t>
            </a:r>
            <a:r>
              <a:rPr dirty="0" sz="1050" spc="-20" b="1">
                <a:latin typeface="游ゴシック"/>
                <a:cs typeface="游ゴシック"/>
              </a:rPr>
              <a:t>素</a:t>
            </a:r>
            <a:r>
              <a:rPr dirty="0" sz="1050" spc="-10">
                <a:latin typeface="游ゴシック"/>
                <a:cs typeface="游ゴシック"/>
              </a:rPr>
              <a:t>なんですよ</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15">
                <a:latin typeface="游ゴシック"/>
                <a:cs typeface="游ゴシック"/>
              </a:rPr>
              <a:t>そういうことあるんですよ。</a:t>
            </a:r>
            <a:endParaRPr sz="1050">
              <a:latin typeface="游ゴシック"/>
              <a:cs typeface="游ゴシック"/>
            </a:endParaRPr>
          </a:p>
        </p:txBody>
      </p:sp>
      <p:pic>
        <p:nvPicPr>
          <p:cNvPr id="4" name="object 4" descr=""/>
          <p:cNvPicPr/>
          <p:nvPr/>
        </p:nvPicPr>
        <p:blipFill>
          <a:blip r:embed="rId2" cstate="print"/>
          <a:stretch>
            <a:fillRect/>
          </a:stretch>
        </p:blipFill>
        <p:spPr>
          <a:xfrm>
            <a:off x="1299972" y="3584448"/>
            <a:ext cx="5356860" cy="3316224"/>
          </a:xfrm>
          <a:prstGeom prst="rect">
            <a:avLst/>
          </a:prstGeom>
        </p:spPr>
      </p:pic>
      <p:sp>
        <p:nvSpPr>
          <p:cNvPr id="5" name="object 5"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10</a:t>
            </a:r>
            <a:r>
              <a:rPr dirty="0" baseline="2645" sz="1575" spc="-37">
                <a:latin typeface="游ゴシック"/>
                <a:cs typeface="游ゴシック"/>
              </a:rPr>
              <a:t>-</a:t>
            </a:r>
            <a:endParaRPr baseline="2645" sz="1575">
              <a:latin typeface="游ゴシック"/>
              <a:cs typeface="游ゴシック"/>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10488" y="4788510"/>
            <a:ext cx="5922010" cy="461645"/>
          </a:xfrm>
          <a:prstGeom prst="rect">
            <a:avLst/>
          </a:prstGeom>
        </p:spPr>
        <p:txBody>
          <a:bodyPr wrap="square" lIns="0" tIns="12700" rIns="0" bIns="0" rtlCol="0" vert="horz">
            <a:spAutoFit/>
          </a:bodyPr>
          <a:lstStyle/>
          <a:p>
            <a:pPr marL="12700" marR="5080" indent="137160">
              <a:lnSpc>
                <a:spcPct val="136200"/>
              </a:lnSpc>
              <a:spcBef>
                <a:spcPts val="100"/>
              </a:spcBef>
            </a:pPr>
            <a:r>
              <a:rPr dirty="0" sz="1050" spc="10">
                <a:latin typeface="游ゴシック"/>
                <a:cs typeface="游ゴシック"/>
              </a:rPr>
              <a:t>これは人体の方々にありまして、それがどんなところで発現してるかを調べたのがこの図なん</a:t>
            </a:r>
            <a:r>
              <a:rPr dirty="0" sz="1050" spc="-10">
                <a:latin typeface="游ゴシック"/>
                <a:cs typeface="游ゴシック"/>
              </a:rPr>
              <a:t>ですよね。</a:t>
            </a:r>
            <a:endParaRPr sz="1050">
              <a:latin typeface="游ゴシック"/>
              <a:cs typeface="游ゴシック"/>
            </a:endParaRPr>
          </a:p>
        </p:txBody>
      </p:sp>
      <p:sp>
        <p:nvSpPr>
          <p:cNvPr id="3" name="object 3" descr=""/>
          <p:cNvSpPr txBox="1"/>
          <p:nvPr/>
        </p:nvSpPr>
        <p:spPr>
          <a:xfrm>
            <a:off x="1110488" y="9284312"/>
            <a:ext cx="5922010" cy="458470"/>
          </a:xfrm>
          <a:prstGeom prst="rect">
            <a:avLst/>
          </a:prstGeom>
        </p:spPr>
        <p:txBody>
          <a:bodyPr wrap="square" lIns="0" tIns="12700" rIns="0" bIns="0" rtlCol="0" vert="horz">
            <a:spAutoFit/>
          </a:bodyPr>
          <a:lstStyle/>
          <a:p>
            <a:pPr marL="12700" marR="5080" indent="137160">
              <a:lnSpc>
                <a:spcPct val="135200"/>
              </a:lnSpc>
              <a:spcBef>
                <a:spcPts val="100"/>
              </a:spcBef>
            </a:pPr>
            <a:r>
              <a:rPr dirty="0" sz="1050" spc="10">
                <a:latin typeface="游ゴシック"/>
                <a:cs typeface="游ゴシック"/>
              </a:rPr>
              <a:t>これは棒グラフなんですけども、横軸には肝臓だとか腎臓だとか、いっぱい載ってるんですけ</a:t>
            </a:r>
            <a:r>
              <a:rPr dirty="0" sz="1050" spc="-15">
                <a:latin typeface="游ゴシック"/>
                <a:cs typeface="游ゴシック"/>
              </a:rPr>
              <a:t>ども、ほとんどの臓器で実は発現したんですよ。</a:t>
            </a:r>
            <a:endParaRPr sz="1050">
              <a:latin typeface="游ゴシック"/>
              <a:cs typeface="游ゴシック"/>
            </a:endParaRPr>
          </a:p>
        </p:txBody>
      </p:sp>
      <p:pic>
        <p:nvPicPr>
          <p:cNvPr id="4" name="object 4" descr=""/>
          <p:cNvPicPr/>
          <p:nvPr/>
        </p:nvPicPr>
        <p:blipFill>
          <a:blip r:embed="rId2" cstate="print"/>
          <a:stretch>
            <a:fillRect/>
          </a:stretch>
        </p:blipFill>
        <p:spPr>
          <a:xfrm>
            <a:off x="1005839" y="1200912"/>
            <a:ext cx="5650992" cy="3243072"/>
          </a:xfrm>
          <a:prstGeom prst="rect">
            <a:avLst/>
          </a:prstGeom>
        </p:spPr>
      </p:pic>
      <p:pic>
        <p:nvPicPr>
          <p:cNvPr id="5" name="object 5" descr=""/>
          <p:cNvPicPr/>
          <p:nvPr/>
        </p:nvPicPr>
        <p:blipFill>
          <a:blip r:embed="rId3" cstate="print"/>
          <a:stretch>
            <a:fillRect/>
          </a:stretch>
        </p:blipFill>
        <p:spPr>
          <a:xfrm>
            <a:off x="719327" y="5530596"/>
            <a:ext cx="6300216" cy="3543300"/>
          </a:xfrm>
          <a:prstGeom prst="rect">
            <a:avLst/>
          </a:prstGeom>
        </p:spPr>
      </p:pic>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1</a:t>
            </a:r>
            <a:r>
              <a:rPr dirty="0" baseline="2645" sz="1575" spc="-37"/>
              <a:t>-</a:t>
            </a:r>
            <a:endParaRPr baseline="2645" sz="157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10488" y="989178"/>
            <a:ext cx="5922010" cy="1541780"/>
          </a:xfrm>
          <a:prstGeom prst="rect">
            <a:avLst/>
          </a:prstGeom>
        </p:spPr>
        <p:txBody>
          <a:bodyPr wrap="square" lIns="0" tIns="12700" rIns="0" bIns="0" rtlCol="0" vert="horz">
            <a:spAutoFit/>
          </a:bodyPr>
          <a:lstStyle/>
          <a:p>
            <a:pPr algn="just" marL="12700" marR="5080" indent="137160">
              <a:lnSpc>
                <a:spcPct val="135200"/>
              </a:lnSpc>
              <a:spcBef>
                <a:spcPts val="100"/>
              </a:spcBef>
            </a:pPr>
            <a:r>
              <a:rPr dirty="0" sz="1050" spc="20">
                <a:latin typeface="游ゴシック"/>
                <a:cs typeface="游ゴシック"/>
              </a:rPr>
              <a:t>ということはどうせだったならば、</a:t>
            </a:r>
            <a:r>
              <a:rPr dirty="0" sz="1050" spc="10" b="1">
                <a:latin typeface="游ゴシック"/>
                <a:cs typeface="游ゴシック"/>
              </a:rPr>
              <a:t>ウイルスのスパイクタンパクが二つの切断されやすくする</a:t>
            </a:r>
            <a:r>
              <a:rPr dirty="0" sz="1050" spc="20" b="1">
                <a:latin typeface="游ゴシック"/>
                <a:cs typeface="游ゴシック"/>
              </a:rPr>
              <a:t>んだったら</a:t>
            </a:r>
            <a:r>
              <a:rPr dirty="0" sz="1050" spc="20">
                <a:latin typeface="游ゴシック"/>
                <a:cs typeface="游ゴシック"/>
              </a:rPr>
              <a:t>、</a:t>
            </a:r>
            <a:r>
              <a:rPr dirty="0" sz="1050" spc="15" b="1">
                <a:latin typeface="游ゴシック"/>
                <a:cs typeface="游ゴシック"/>
              </a:rPr>
              <a:t>体中のあちこちで発現する酵素を選んで、それで切断されやすくする方がいい</a:t>
            </a:r>
            <a:r>
              <a:rPr dirty="0" sz="1050">
                <a:latin typeface="游ゴシック"/>
                <a:cs typeface="游ゴシック"/>
              </a:rPr>
              <a:t>じゃ</a:t>
            </a:r>
            <a:r>
              <a:rPr dirty="0" sz="1050" spc="-10">
                <a:latin typeface="游ゴシック"/>
                <a:cs typeface="游ゴシック"/>
              </a:rPr>
              <a:t>ないすか。</a:t>
            </a:r>
            <a:endParaRPr sz="1050">
              <a:latin typeface="游ゴシック"/>
              <a:cs typeface="游ゴシック"/>
            </a:endParaRPr>
          </a:p>
          <a:p>
            <a:pPr marL="146685">
              <a:lnSpc>
                <a:spcPct val="100000"/>
              </a:lnSpc>
              <a:spcBef>
                <a:spcPts val="455"/>
              </a:spcBef>
            </a:pPr>
            <a:r>
              <a:rPr dirty="0" sz="1050" spc="-15">
                <a:latin typeface="游ゴシック"/>
                <a:cs typeface="游ゴシック"/>
              </a:rPr>
              <a:t>そういうことなんですよね。</a:t>
            </a:r>
            <a:endParaRPr sz="1050">
              <a:latin typeface="游ゴシック"/>
              <a:cs typeface="游ゴシック"/>
            </a:endParaRPr>
          </a:p>
          <a:p>
            <a:pPr marL="146685">
              <a:lnSpc>
                <a:spcPct val="100000"/>
              </a:lnSpc>
              <a:spcBef>
                <a:spcPts val="445"/>
              </a:spcBef>
            </a:pPr>
            <a:r>
              <a:rPr dirty="0" sz="1050" spc="-10" b="1">
                <a:latin typeface="游ゴシック"/>
                <a:cs typeface="游ゴシック"/>
              </a:rPr>
              <a:t>そこで多分、</a:t>
            </a:r>
            <a:r>
              <a:rPr dirty="0" sz="1050" spc="-15" b="1">
                <a:solidFill>
                  <a:srgbClr val="0000FF"/>
                </a:solidFill>
                <a:latin typeface="游ゴシック"/>
                <a:cs typeface="游ゴシック"/>
              </a:rPr>
              <a:t>選ばれた遺伝子がフーリンという遺伝子</a:t>
            </a:r>
            <a:r>
              <a:rPr dirty="0" sz="1050" spc="-20">
                <a:latin typeface="游ゴシック"/>
                <a:cs typeface="游ゴシック"/>
              </a:rPr>
              <a:t>なんですよ。</a:t>
            </a:r>
            <a:endParaRPr sz="1050">
              <a:latin typeface="游ゴシック"/>
              <a:cs typeface="游ゴシック"/>
            </a:endParaRPr>
          </a:p>
          <a:p>
            <a:pPr marL="146685">
              <a:lnSpc>
                <a:spcPct val="100000"/>
              </a:lnSpc>
              <a:spcBef>
                <a:spcPts val="445"/>
              </a:spcBef>
            </a:pPr>
            <a:r>
              <a:rPr dirty="0" sz="1050" spc="-15">
                <a:latin typeface="游ゴシック"/>
                <a:cs typeface="游ゴシック"/>
              </a:rPr>
              <a:t>フーリン遺伝子が認識して切断する配列が</a:t>
            </a:r>
            <a:r>
              <a:rPr dirty="0" sz="1050" spc="-10" b="1">
                <a:solidFill>
                  <a:srgbClr val="0000FF"/>
                </a:solidFill>
                <a:latin typeface="游ゴシック"/>
                <a:cs typeface="游ゴシック"/>
              </a:rPr>
              <a:t>今回のコロナにだけに入っています</a:t>
            </a:r>
            <a:r>
              <a:rPr dirty="0" sz="1050" spc="-50">
                <a:latin typeface="游ゴシック"/>
                <a:cs typeface="游ゴシック"/>
              </a:rPr>
              <a:t>。</a:t>
            </a:r>
            <a:endParaRPr sz="1050">
              <a:latin typeface="游ゴシック"/>
              <a:cs typeface="游ゴシック"/>
            </a:endParaRPr>
          </a:p>
          <a:p>
            <a:pPr marL="146685">
              <a:lnSpc>
                <a:spcPct val="100000"/>
              </a:lnSpc>
              <a:spcBef>
                <a:spcPts val="445"/>
              </a:spcBef>
            </a:pPr>
            <a:r>
              <a:rPr dirty="0" sz="1050" spc="-10" b="1">
                <a:solidFill>
                  <a:srgbClr val="0000FF"/>
                </a:solidFill>
                <a:latin typeface="游ゴシック"/>
                <a:cs typeface="游ゴシック"/>
              </a:rPr>
              <a:t>前のコロナには、ないんです</a:t>
            </a:r>
            <a:r>
              <a:rPr dirty="0" sz="1050" spc="-50">
                <a:latin typeface="游ゴシック"/>
                <a:cs typeface="游ゴシック"/>
              </a:rPr>
              <a:t>。</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2596896"/>
            <a:ext cx="6292596" cy="3537204"/>
          </a:xfrm>
          <a:prstGeom prst="rect">
            <a:avLst/>
          </a:prstGeom>
        </p:spPr>
      </p:pic>
      <p:pic>
        <p:nvPicPr>
          <p:cNvPr id="4" name="object 4" descr=""/>
          <p:cNvPicPr/>
          <p:nvPr/>
        </p:nvPicPr>
        <p:blipFill>
          <a:blip r:embed="rId3" cstate="print"/>
          <a:stretch>
            <a:fillRect/>
          </a:stretch>
        </p:blipFill>
        <p:spPr>
          <a:xfrm>
            <a:off x="719327" y="6217920"/>
            <a:ext cx="6300216" cy="3543302"/>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2</a:t>
            </a:r>
            <a:r>
              <a:rPr dirty="0" baseline="2645" sz="1575" spc="-37"/>
              <a:t>-</a:t>
            </a:r>
            <a:endParaRPr baseline="2645" sz="1575"/>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1109345"/>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それはもう人工的だという</a:t>
            </a:r>
            <a:r>
              <a:rPr dirty="0" sz="1050" spc="-20">
                <a:latin typeface="游ゴシック"/>
                <a:cs typeface="游ゴシック"/>
              </a:rPr>
              <a:t>証</a:t>
            </a:r>
            <a:r>
              <a:rPr dirty="0" sz="1050">
                <a:latin typeface="游ゴシック"/>
                <a:cs typeface="游ゴシック"/>
              </a:rPr>
              <a:t>拠</a:t>
            </a:r>
            <a:r>
              <a:rPr dirty="0" sz="1050" spc="-20">
                <a:latin typeface="游ゴシック"/>
                <a:cs typeface="游ゴシック"/>
              </a:rPr>
              <a:t>な</a:t>
            </a:r>
            <a:r>
              <a:rPr dirty="0" sz="1050" spc="-10">
                <a:latin typeface="游ゴシック"/>
                <a:cs typeface="游ゴシック"/>
              </a:rPr>
              <a:t>んすか</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58165" algn="l"/>
              </a:tabLst>
            </a:pPr>
            <a:r>
              <a:rPr dirty="0" sz="1050" b="1">
                <a:latin typeface="游ゴシック"/>
                <a:cs typeface="游ゴシック"/>
              </a:rPr>
              <a:t>村上</a:t>
            </a:r>
            <a:r>
              <a:rPr dirty="0" sz="1050" spc="-50">
                <a:latin typeface="游ゴシック"/>
                <a:cs typeface="游ゴシック"/>
              </a:rPr>
              <a:t>：</a:t>
            </a:r>
            <a:r>
              <a:rPr dirty="0" sz="1050">
                <a:latin typeface="游ゴシック"/>
                <a:cs typeface="游ゴシック"/>
              </a:rPr>
              <a:t>		証拠でありまして、</a:t>
            </a:r>
            <a:r>
              <a:rPr dirty="0" sz="1050" b="1">
                <a:solidFill>
                  <a:srgbClr val="0000FF"/>
                </a:solidFill>
                <a:latin typeface="游ゴシック"/>
                <a:cs typeface="游ゴシック"/>
              </a:rPr>
              <a:t>その配列が2016年に何とモデルナが</a:t>
            </a:r>
            <a:r>
              <a:rPr dirty="0" sz="1050">
                <a:latin typeface="游ゴシック"/>
                <a:cs typeface="游ゴシック"/>
              </a:rPr>
              <a:t>ですね</a:t>
            </a:r>
            <a:r>
              <a:rPr dirty="0" sz="1050" b="1">
                <a:latin typeface="游ゴシック"/>
                <a:cs typeface="游ゴシック"/>
              </a:rPr>
              <a:t>、</a:t>
            </a:r>
            <a:r>
              <a:rPr dirty="0" sz="1050" b="1">
                <a:solidFill>
                  <a:srgbClr val="0000FF"/>
                </a:solidFill>
                <a:latin typeface="游ゴシック"/>
                <a:cs typeface="游ゴシック"/>
              </a:rPr>
              <a:t>発明として特許出願した配</a:t>
            </a:r>
            <a:r>
              <a:rPr dirty="0" sz="1050" spc="-50" b="1">
                <a:solidFill>
                  <a:srgbClr val="0000FF"/>
                </a:solidFill>
                <a:latin typeface="游ゴシック"/>
                <a:cs typeface="游ゴシック"/>
              </a:rPr>
              <a:t>列</a:t>
            </a:r>
            <a:r>
              <a:rPr dirty="0" sz="1050" spc="-10" b="1">
                <a:solidFill>
                  <a:srgbClr val="0000FF"/>
                </a:solidFill>
                <a:latin typeface="游ゴシック"/>
                <a:cs typeface="游ゴシック"/>
              </a:rPr>
              <a:t>がそのまま入っている</a:t>
            </a:r>
            <a:r>
              <a:rPr dirty="0" sz="1050" spc="-10">
                <a:latin typeface="游ゴシック"/>
                <a:cs typeface="游ゴシック"/>
              </a:rPr>
              <a:t>んですね</a:t>
            </a:r>
            <a:r>
              <a:rPr dirty="0" sz="1050" spc="-50" b="1">
                <a:latin typeface="游ゴシック"/>
                <a:cs typeface="游ゴシック"/>
              </a:rPr>
              <a:t>。</a:t>
            </a:r>
            <a:endParaRPr sz="1050">
              <a:latin typeface="游ゴシック"/>
              <a:cs typeface="游ゴシック"/>
            </a:endParaRPr>
          </a:p>
          <a:p>
            <a:pPr marL="416559" marR="5080" indent="135255">
              <a:lnSpc>
                <a:spcPct val="135200"/>
              </a:lnSpc>
              <a:spcBef>
                <a:spcPts val="10"/>
              </a:spcBef>
            </a:pPr>
            <a:r>
              <a:rPr dirty="0" sz="1050" spc="-10">
                <a:latin typeface="游ゴシック"/>
                <a:cs typeface="游ゴシック"/>
              </a:rPr>
              <a:t>これは有名な話なんですけれども、これは</a:t>
            </a:r>
            <a:r>
              <a:rPr dirty="0" sz="1050" spc="-10" b="1">
                <a:solidFill>
                  <a:srgbClr val="0000FF"/>
                </a:solidFill>
                <a:latin typeface="游ゴシック"/>
                <a:cs typeface="游ゴシック"/>
              </a:rPr>
              <a:t>モデルナが</a:t>
            </a:r>
            <a:r>
              <a:rPr dirty="0" sz="1050" b="1">
                <a:solidFill>
                  <a:srgbClr val="0000FF"/>
                </a:solidFill>
                <a:latin typeface="游ゴシック"/>
                <a:cs typeface="游ゴシック"/>
              </a:rPr>
              <a:t>2016</a:t>
            </a:r>
            <a:r>
              <a:rPr dirty="0" sz="1050" spc="-10" b="1">
                <a:solidFill>
                  <a:srgbClr val="0000FF"/>
                </a:solidFill>
                <a:latin typeface="游ゴシック"/>
                <a:cs typeface="游ゴシック"/>
              </a:rPr>
              <a:t>年に特許を登録した配列と100</a:t>
            </a:r>
            <a:r>
              <a:rPr dirty="0" sz="1050" spc="-25" b="1">
                <a:solidFill>
                  <a:srgbClr val="0000FF"/>
                </a:solidFill>
                <a:latin typeface="游ゴシック"/>
                <a:cs typeface="游ゴシック"/>
              </a:rPr>
              <a:t>%同じ</a:t>
            </a:r>
            <a:r>
              <a:rPr dirty="0" sz="1050" spc="-10" b="1">
                <a:solidFill>
                  <a:srgbClr val="0000FF"/>
                </a:solidFill>
                <a:latin typeface="游ゴシック"/>
                <a:cs typeface="游ゴシック"/>
              </a:rPr>
              <a:t>配列がそこに入っていて</a:t>
            </a:r>
            <a:r>
              <a:rPr dirty="0" sz="1050" spc="-20">
                <a:latin typeface="游ゴシック"/>
                <a:cs typeface="游ゴシック"/>
              </a:rPr>
              <a:t>、その配列を利用して使っているんではないかと。</a:t>
            </a:r>
            <a:endParaRPr sz="1050">
              <a:latin typeface="游ゴシック"/>
              <a:cs typeface="游ゴシック"/>
            </a:endParaRPr>
          </a:p>
        </p:txBody>
      </p:sp>
      <p:sp>
        <p:nvSpPr>
          <p:cNvPr id="3" name="object 3" descr=""/>
          <p:cNvSpPr txBox="1"/>
          <p:nvPr/>
        </p:nvSpPr>
        <p:spPr>
          <a:xfrm>
            <a:off x="706627" y="5916269"/>
            <a:ext cx="6325870" cy="3060065"/>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このモデルナというのは出</a:t>
            </a:r>
            <a:r>
              <a:rPr dirty="0" sz="1050" spc="-20">
                <a:latin typeface="游ゴシック"/>
                <a:cs typeface="游ゴシック"/>
              </a:rPr>
              <a:t>来</a:t>
            </a:r>
            <a:r>
              <a:rPr dirty="0" sz="1050">
                <a:latin typeface="游ゴシック"/>
                <a:cs typeface="游ゴシック"/>
              </a:rPr>
              <a:t>た</a:t>
            </a:r>
            <a:r>
              <a:rPr dirty="0" sz="1050" spc="-20">
                <a:latin typeface="游ゴシック"/>
                <a:cs typeface="游ゴシック"/>
              </a:rPr>
              <a:t>ば</a:t>
            </a:r>
            <a:r>
              <a:rPr dirty="0" sz="1050" spc="-10">
                <a:latin typeface="游ゴシック"/>
                <a:cs typeface="游ゴシック"/>
              </a:rPr>
              <a:t>かりの会社ですよね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それが特許を取っているのだけが有名だったんすけど、こんな話だったんですね</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要するにこういうことなん</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よ</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モデルナが見つけた配列はヒト遺伝子の配列と同じなんですけども、問題はですね、あのヒト</a:t>
            </a:r>
            <a:r>
              <a:rPr dirty="0" sz="1050" spc="-10">
                <a:latin typeface="游ゴシック"/>
                <a:cs typeface="游ゴシック"/>
              </a:rPr>
              <a:t>遺伝子の配列を変えるんですよ、彼らは。</a:t>
            </a:r>
            <a:endParaRPr sz="1050">
              <a:latin typeface="游ゴシック"/>
              <a:cs typeface="游ゴシック"/>
            </a:endParaRPr>
          </a:p>
          <a:p>
            <a:pPr marL="416559" marR="5080" indent="137160">
              <a:lnSpc>
                <a:spcPct val="135200"/>
              </a:lnSpc>
            </a:pPr>
            <a:r>
              <a:rPr dirty="0" sz="1050" spc="10" b="1">
                <a:solidFill>
                  <a:srgbClr val="0000FF"/>
                </a:solidFill>
                <a:latin typeface="游ゴシック"/>
                <a:cs typeface="游ゴシック"/>
              </a:rPr>
              <a:t>遺伝子を人に導入したときに、より効率よくタンパク生産がやれるような形に配列を改変した</a:t>
            </a:r>
            <a:r>
              <a:rPr dirty="0" sz="1050" spc="-5" b="1">
                <a:solidFill>
                  <a:srgbClr val="0000FF"/>
                </a:solidFill>
                <a:latin typeface="游ゴシック"/>
                <a:cs typeface="游ゴシック"/>
              </a:rPr>
              <a:t>配列と全く同じものがコロナに入ってます</a:t>
            </a:r>
            <a:r>
              <a:rPr dirty="0" sz="1050" spc="-15">
                <a:latin typeface="游ゴシック"/>
                <a:cs typeface="游ゴシック"/>
              </a:rPr>
              <a:t>。</a:t>
            </a:r>
            <a:endParaRPr sz="1050">
              <a:latin typeface="游ゴシック"/>
              <a:cs typeface="游ゴシック"/>
            </a:endParaRPr>
          </a:p>
          <a:p>
            <a:pPr marL="416559" marR="5080" indent="137160">
              <a:lnSpc>
                <a:spcPts val="1720"/>
              </a:lnSpc>
              <a:spcBef>
                <a:spcPts val="120"/>
              </a:spcBef>
            </a:pPr>
            <a:r>
              <a:rPr dirty="0" sz="1050" spc="20">
                <a:latin typeface="游ゴシック"/>
                <a:cs typeface="游ゴシック"/>
              </a:rPr>
              <a:t>これを見るとやはりこのウイルスは、ミュータント、</a:t>
            </a:r>
            <a:r>
              <a:rPr dirty="0" sz="1050" spc="10" b="1">
                <a:latin typeface="游ゴシック"/>
                <a:cs typeface="游ゴシック"/>
              </a:rPr>
              <a:t>変異で生じたものじゃなくて、いろいろ</a:t>
            </a:r>
            <a:r>
              <a:rPr dirty="0" sz="1050" spc="-5" b="1">
                <a:latin typeface="游ゴシック"/>
                <a:cs typeface="游ゴシック"/>
              </a:rPr>
              <a:t>実験室で多分いじったんだよねと</a:t>
            </a:r>
            <a:r>
              <a:rPr dirty="0" sz="1050" spc="-15">
                <a:latin typeface="游ゴシック"/>
                <a:cs typeface="游ゴシック"/>
              </a:rPr>
              <a:t>、いうふうなことがあり得るんですよね。</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先生、そうなるとですね、</a:t>
            </a:r>
            <a:r>
              <a:rPr dirty="0" sz="1050" spc="-20">
                <a:latin typeface="游ゴシック"/>
                <a:cs typeface="游ゴシック"/>
              </a:rPr>
              <a:t>こ</a:t>
            </a:r>
            <a:r>
              <a:rPr dirty="0" sz="1050">
                <a:latin typeface="游ゴシック"/>
                <a:cs typeface="游ゴシック"/>
              </a:rPr>
              <a:t>れ</a:t>
            </a:r>
            <a:r>
              <a:rPr dirty="0" sz="1050" spc="-20">
                <a:latin typeface="游ゴシック"/>
                <a:cs typeface="游ゴシック"/>
              </a:rPr>
              <a:t>モ</a:t>
            </a:r>
            <a:r>
              <a:rPr dirty="0" sz="1050" spc="-10">
                <a:latin typeface="游ゴシック"/>
                <a:cs typeface="游ゴシック"/>
              </a:rPr>
              <a:t>デルナも関わってたということですか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いや、わかりません</a:t>
            </a:r>
            <a:r>
              <a:rPr dirty="0" sz="1050" spc="-50">
                <a:latin typeface="游ゴシック"/>
                <a:cs typeface="游ゴシック"/>
              </a:rPr>
              <a:t>。</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おそらくこの配列は皆さん見れるはずなんですよ。</a:t>
            </a:r>
            <a:endParaRPr sz="1050">
              <a:latin typeface="游ゴシック"/>
              <a:cs typeface="游ゴシック"/>
            </a:endParaRPr>
          </a:p>
          <a:p>
            <a:pPr marL="416559" marR="5080" indent="135255">
              <a:lnSpc>
                <a:spcPts val="1720"/>
              </a:lnSpc>
              <a:spcBef>
                <a:spcPts val="80"/>
              </a:spcBef>
            </a:pPr>
            <a:r>
              <a:rPr dirty="0" sz="1050" spc="-10">
                <a:latin typeface="游ゴシック"/>
                <a:cs typeface="游ゴシック"/>
              </a:rPr>
              <a:t>特許というのは、ほら、出願してから、普通</a:t>
            </a:r>
            <a:r>
              <a:rPr dirty="0" sz="1050">
                <a:latin typeface="游ゴシック"/>
                <a:cs typeface="游ゴシック"/>
              </a:rPr>
              <a:t>1</a:t>
            </a:r>
            <a:r>
              <a:rPr dirty="0" sz="1050" spc="-15">
                <a:latin typeface="游ゴシック"/>
                <a:cs typeface="游ゴシック"/>
              </a:rPr>
              <a:t>年半ぐらいちょっとで皆さん見れるようになりますから、その配列を見れるわけです。</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2162556"/>
            <a:ext cx="6300216" cy="354330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3</a:t>
            </a:r>
            <a:r>
              <a:rPr dirty="0" baseline="2645" sz="1575" spc="-37"/>
              <a:t>-</a:t>
            </a:r>
            <a:endParaRPr baseline="2645" sz="1575"/>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4</a:t>
            </a:r>
            <a:r>
              <a:rPr dirty="0" baseline="2645" sz="1575" spc="-37"/>
              <a:t>-</a:t>
            </a:r>
            <a:endParaRPr baseline="2645" sz="1575"/>
          </a:p>
        </p:txBody>
      </p:sp>
      <p:sp>
        <p:nvSpPr>
          <p:cNvPr id="2" name="object 2" descr=""/>
          <p:cNvSpPr txBox="1"/>
          <p:nvPr/>
        </p:nvSpPr>
        <p:spPr>
          <a:xfrm>
            <a:off x="706627" y="1046480"/>
            <a:ext cx="6325870" cy="1701164"/>
          </a:xfrm>
          <a:prstGeom prst="rect">
            <a:avLst/>
          </a:prstGeom>
        </p:spPr>
        <p:txBody>
          <a:bodyPr wrap="square" lIns="0" tIns="12065" rIns="0" bIns="0" rtlCol="0" vert="horz">
            <a:spAutoFit/>
          </a:bodyPr>
          <a:lstStyle/>
          <a:p>
            <a:pPr marL="12700">
              <a:lnSpc>
                <a:spcPct val="100000"/>
              </a:lnSpc>
              <a:spcBef>
                <a:spcPts val="95"/>
              </a:spcBef>
            </a:pPr>
            <a:r>
              <a:rPr dirty="0" sz="1050" spc="-15">
                <a:latin typeface="游ゴシック"/>
                <a:cs typeface="游ゴシック"/>
              </a:rPr>
              <a:t>【インタビュー録音再生中断】</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a:latin typeface="游ゴシック"/>
                <a:cs typeface="游ゴシック"/>
              </a:rPr>
              <a:t>（30:30）</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はい、ここまで・・</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濃いですネ</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濃いですネ</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パート１といたしまして、機能獲得という研究方法、これについてのお話をかなり専門的にし</a:t>
            </a:r>
            <a:r>
              <a:rPr dirty="0" sz="1050" spc="-15">
                <a:latin typeface="游ゴシック"/>
                <a:cs typeface="游ゴシック"/>
              </a:rPr>
              <a:t>ていただいたんですけど、どうですか皆さん、</a:t>
            </a:r>
            <a:endParaRPr sz="1050">
              <a:latin typeface="游ゴシック"/>
              <a:cs typeface="游ゴシック"/>
            </a:endParaRPr>
          </a:p>
        </p:txBody>
      </p:sp>
      <p:sp>
        <p:nvSpPr>
          <p:cNvPr id="3" name="object 3" descr=""/>
          <p:cNvSpPr txBox="1"/>
          <p:nvPr/>
        </p:nvSpPr>
        <p:spPr>
          <a:xfrm>
            <a:off x="706627" y="2723490"/>
            <a:ext cx="1437005" cy="1107440"/>
          </a:xfrm>
          <a:prstGeom prst="rect">
            <a:avLst/>
          </a:prstGeom>
        </p:spPr>
        <p:txBody>
          <a:bodyPr wrap="square" lIns="0" tIns="12700" rIns="0" bIns="0" rtlCol="0" vert="horz">
            <a:spAutoFit/>
          </a:bodyPr>
          <a:lstStyle/>
          <a:p>
            <a:pPr marL="12700" marR="28575">
              <a:lnSpc>
                <a:spcPct val="135200"/>
              </a:lnSpc>
              <a:spcBef>
                <a:spcPts val="100"/>
              </a:spcBef>
              <a:tabLst>
                <a:tab pos="548640" algn="l"/>
              </a:tabLst>
            </a:pPr>
            <a:r>
              <a:rPr dirty="0" sz="1050" spc="-10" b="1">
                <a:latin typeface="游ゴシック"/>
                <a:cs typeface="游ゴシック"/>
              </a:rPr>
              <a:t>華・いけのり・Elika</a:t>
            </a:r>
            <a:r>
              <a:rPr dirty="0" sz="1050" spc="-1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a:t>
            </a:r>
            <a:r>
              <a:rPr dirty="0" sz="1050" spc="-50">
                <a:latin typeface="游ゴシック"/>
                <a:cs typeface="游ゴシック"/>
              </a:rPr>
              <a:t>ね</a:t>
            </a:r>
            <a:endParaRPr sz="1050">
              <a:latin typeface="游ゴシック"/>
              <a:cs typeface="游ゴシック"/>
            </a:endParaRPr>
          </a:p>
          <a:p>
            <a:pPr marL="416559" marR="5080" indent="-403860">
              <a:lnSpc>
                <a:spcPct val="135200"/>
              </a:lnSpc>
            </a:pPr>
            <a:r>
              <a:rPr dirty="0" sz="1050" b="1">
                <a:latin typeface="游ゴシック"/>
                <a:cs typeface="游ゴシック"/>
              </a:rPr>
              <a:t>華・いけのり・</a:t>
            </a:r>
            <a:r>
              <a:rPr dirty="0" sz="1050" spc="-10" b="1">
                <a:latin typeface="游ゴシック"/>
                <a:cs typeface="游ゴシック"/>
              </a:rPr>
              <a:t>Elika</a:t>
            </a:r>
            <a:r>
              <a:rPr dirty="0" sz="1050" spc="-10">
                <a:latin typeface="游ゴシック"/>
                <a:cs typeface="游ゴシック"/>
              </a:rPr>
              <a:t>：</a:t>
            </a:r>
            <a:r>
              <a:rPr dirty="0" sz="1050" spc="-20">
                <a:latin typeface="游ゴシック"/>
                <a:cs typeface="游ゴシック"/>
              </a:rPr>
              <a:t>い・・・</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華・いけのり・Elika</a:t>
            </a:r>
            <a:r>
              <a:rPr dirty="0" sz="1050" spc="-10">
                <a:latin typeface="游ゴシック"/>
                <a:cs typeface="游ゴシック"/>
              </a:rPr>
              <a:t>：</a:t>
            </a:r>
            <a:endParaRPr sz="1050">
              <a:latin typeface="游ゴシック"/>
              <a:cs typeface="游ゴシック"/>
            </a:endParaRPr>
          </a:p>
        </p:txBody>
      </p:sp>
      <p:sp>
        <p:nvSpPr>
          <p:cNvPr id="4" name="object 4" descr=""/>
          <p:cNvSpPr txBox="1"/>
          <p:nvPr/>
        </p:nvSpPr>
        <p:spPr>
          <a:xfrm>
            <a:off x="2230627" y="2780792"/>
            <a:ext cx="3107055" cy="184785"/>
          </a:xfrm>
          <a:prstGeom prst="rect">
            <a:avLst/>
          </a:prstGeom>
        </p:spPr>
        <p:txBody>
          <a:bodyPr wrap="square" lIns="0" tIns="12065" rIns="0" bIns="0" rtlCol="0" vert="horz">
            <a:spAutoFit/>
          </a:bodyPr>
          <a:lstStyle/>
          <a:p>
            <a:pPr marL="12700">
              <a:lnSpc>
                <a:spcPct val="100000"/>
              </a:lnSpc>
              <a:spcBef>
                <a:spcPts val="95"/>
              </a:spcBef>
            </a:pPr>
            <a:r>
              <a:rPr dirty="0" sz="1050" spc="-25">
                <a:latin typeface="游ゴシック"/>
                <a:cs typeface="游ゴシック"/>
              </a:rPr>
              <a:t>いやいやいや、いきなり核心に触れられましたね。</a:t>
            </a:r>
            <a:endParaRPr sz="1050">
              <a:latin typeface="游ゴシック"/>
              <a:cs typeface="游ゴシック"/>
            </a:endParaRPr>
          </a:p>
        </p:txBody>
      </p:sp>
      <p:sp>
        <p:nvSpPr>
          <p:cNvPr id="5" name="object 5" descr=""/>
          <p:cNvSpPr txBox="1"/>
          <p:nvPr/>
        </p:nvSpPr>
        <p:spPr>
          <a:xfrm>
            <a:off x="2256535" y="3213608"/>
            <a:ext cx="4775835" cy="184785"/>
          </a:xfrm>
          <a:prstGeom prst="rect">
            <a:avLst/>
          </a:prstGeom>
        </p:spPr>
        <p:txBody>
          <a:bodyPr wrap="square" lIns="0" tIns="12065" rIns="0" bIns="0" rtlCol="0" vert="horz">
            <a:spAutoFit/>
          </a:bodyPr>
          <a:lstStyle/>
          <a:p>
            <a:pPr marL="12700">
              <a:lnSpc>
                <a:spcPct val="100000"/>
              </a:lnSpc>
              <a:spcBef>
                <a:spcPts val="95"/>
              </a:spcBef>
            </a:pPr>
            <a:r>
              <a:rPr dirty="0" sz="1050" spc="-5">
                <a:latin typeface="游ゴシック"/>
                <a:cs typeface="游ゴシック"/>
              </a:rPr>
              <a:t>完全に人工ウイルスであるということが、もうばっちり、ここで疑いようのな</a:t>
            </a:r>
            <a:endParaRPr sz="1050">
              <a:latin typeface="游ゴシック"/>
              <a:cs typeface="游ゴシック"/>
            </a:endParaRPr>
          </a:p>
        </p:txBody>
      </p:sp>
      <p:sp>
        <p:nvSpPr>
          <p:cNvPr id="6" name="object 6" descr=""/>
          <p:cNvSpPr txBox="1"/>
          <p:nvPr/>
        </p:nvSpPr>
        <p:spPr>
          <a:xfrm>
            <a:off x="2230627" y="3646423"/>
            <a:ext cx="3375660" cy="184785"/>
          </a:xfrm>
          <a:prstGeom prst="rect">
            <a:avLst/>
          </a:prstGeom>
        </p:spPr>
        <p:txBody>
          <a:bodyPr wrap="square" lIns="0" tIns="12065" rIns="0" bIns="0" rtlCol="0" vert="horz">
            <a:spAutoFit/>
          </a:bodyPr>
          <a:lstStyle/>
          <a:p>
            <a:pPr marL="12700">
              <a:lnSpc>
                <a:spcPct val="100000"/>
              </a:lnSpc>
              <a:spcBef>
                <a:spcPts val="95"/>
              </a:spcBef>
            </a:pPr>
            <a:r>
              <a:rPr dirty="0" sz="1050" spc="-25">
                <a:latin typeface="游ゴシック"/>
                <a:cs typeface="游ゴシック"/>
              </a:rPr>
              <a:t>村上先生があまりにも淡々と、なんか普通に喋ってる。</a:t>
            </a:r>
            <a:endParaRPr sz="1050">
              <a:latin typeface="游ゴシック"/>
              <a:cs typeface="游ゴシック"/>
            </a:endParaRPr>
          </a:p>
        </p:txBody>
      </p:sp>
      <p:sp>
        <p:nvSpPr>
          <p:cNvPr id="7" name="object 7" descr=""/>
          <p:cNvSpPr txBox="1"/>
          <p:nvPr/>
        </p:nvSpPr>
        <p:spPr>
          <a:xfrm>
            <a:off x="706627" y="3807054"/>
            <a:ext cx="6325870" cy="3058160"/>
          </a:xfrm>
          <a:prstGeom prst="rect">
            <a:avLst/>
          </a:prstGeom>
        </p:spPr>
        <p:txBody>
          <a:bodyPr wrap="square" lIns="0" tIns="69215" rIns="0" bIns="0" rtlCol="0" vert="horz">
            <a:spAutoFit/>
          </a:bodyPr>
          <a:lstStyle/>
          <a:p>
            <a:pPr algn="just" marL="12700">
              <a:lnSpc>
                <a:spcPct val="100000"/>
              </a:lnSpc>
              <a:spcBef>
                <a:spcPts val="545"/>
              </a:spcBef>
            </a:pPr>
            <a:r>
              <a:rPr dirty="0" sz="1050" spc="-10" b="1">
                <a:latin typeface="游ゴシック"/>
                <a:cs typeface="游ゴシック"/>
              </a:rPr>
              <a:t>及川</a:t>
            </a:r>
            <a:r>
              <a:rPr dirty="0" sz="1050" spc="-15">
                <a:latin typeface="游ゴシック"/>
                <a:cs typeface="游ゴシック"/>
              </a:rPr>
              <a:t>：  衝撃的な内容なんですけど普通に喋られている。</a:t>
            </a:r>
            <a:endParaRPr sz="1050">
              <a:latin typeface="游ゴシック"/>
              <a:cs typeface="游ゴシック"/>
            </a:endParaRPr>
          </a:p>
          <a:p>
            <a:pPr algn="just" marL="416559" marR="5080" indent="-403860">
              <a:lnSpc>
                <a:spcPct val="135200"/>
              </a:lnSpc>
            </a:pPr>
            <a:r>
              <a:rPr dirty="0" sz="1050" b="1">
                <a:latin typeface="游ゴシック"/>
                <a:cs typeface="游ゴシック"/>
              </a:rPr>
              <a:t>華・いけのり・Elika</a:t>
            </a:r>
            <a:r>
              <a:rPr dirty="0" sz="1050" spc="-5">
                <a:latin typeface="游ゴシック"/>
                <a:cs typeface="游ゴシック"/>
              </a:rPr>
              <a:t>：  そうなんですよ、もうちょっと衝撃っぽく喋っていただければね、わかりやす</a:t>
            </a:r>
            <a:r>
              <a:rPr dirty="0" sz="1050" spc="-20">
                <a:latin typeface="游ゴシック"/>
                <a:cs typeface="游ゴシック"/>
              </a:rPr>
              <a:t>いですね。</a:t>
            </a:r>
            <a:endParaRPr sz="1050">
              <a:latin typeface="游ゴシック"/>
              <a:cs typeface="游ゴシック"/>
            </a:endParaRPr>
          </a:p>
          <a:p>
            <a:pPr algn="just" marL="416559" marR="5080" indent="-403860">
              <a:lnSpc>
                <a:spcPct val="135200"/>
              </a:lnSpc>
            </a:pPr>
            <a:r>
              <a:rPr dirty="0" sz="1050" b="1">
                <a:latin typeface="游ゴシック"/>
                <a:cs typeface="游ゴシック"/>
              </a:rPr>
              <a:t>及川</a:t>
            </a:r>
            <a:r>
              <a:rPr dirty="0" sz="1050" spc="-10">
                <a:latin typeface="游ゴシック"/>
                <a:cs typeface="游ゴシック"/>
              </a:rPr>
              <a:t>：  それでね、ちょうどね、今日は日曜日なんですけど先週の日曜日、</a:t>
            </a:r>
            <a:r>
              <a:rPr dirty="0" sz="1050">
                <a:latin typeface="游ゴシック"/>
                <a:cs typeface="游ゴシック"/>
              </a:rPr>
              <a:t>1</a:t>
            </a:r>
            <a:r>
              <a:rPr dirty="0" sz="1050" spc="-15">
                <a:latin typeface="游ゴシック"/>
                <a:cs typeface="游ゴシック"/>
              </a:rPr>
              <a:t>週間前の日曜日にアメリカ</a:t>
            </a:r>
            <a:r>
              <a:rPr dirty="0" sz="1050" spc="-5">
                <a:latin typeface="游ゴシック"/>
                <a:cs typeface="游ゴシック"/>
              </a:rPr>
              <a:t>でウォールストリートジャーナルがスクープ記事を出しまして、アメリカの政府の中のエネルギ</a:t>
            </a:r>
            <a:endParaRPr sz="1050">
              <a:latin typeface="游ゴシック"/>
              <a:cs typeface="游ゴシック"/>
            </a:endParaRPr>
          </a:p>
          <a:p>
            <a:pPr algn="just" marL="416559" marR="5080">
              <a:lnSpc>
                <a:spcPct val="135200"/>
              </a:lnSpc>
              <a:spcBef>
                <a:spcPts val="10"/>
              </a:spcBef>
            </a:pPr>
            <a:r>
              <a:rPr dirty="0" sz="1050" spc="10">
                <a:latin typeface="游ゴシック"/>
                <a:cs typeface="游ゴシック"/>
              </a:rPr>
              <a:t>ー省というところが、機密文書を出し、作っていて、それをホワイトハウスとかに報告した報告書だったらしいんですが、そこに今回のコロナワクチンは、これは自然発生ではなくて、研究所</a:t>
            </a:r>
            <a:r>
              <a:rPr dirty="0" sz="1050" spc="-15">
                <a:latin typeface="游ゴシック"/>
                <a:cs typeface="游ゴシック"/>
              </a:rPr>
              <a:t>で作られたものであるという結論を書いてたらしいんですね。</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華・いけのり・</a:t>
            </a:r>
            <a:r>
              <a:rPr dirty="0" sz="1050" b="1">
                <a:latin typeface="游ゴシック"/>
                <a:cs typeface="游ゴシック"/>
              </a:rPr>
              <a:t>Elika</a:t>
            </a:r>
            <a:r>
              <a:rPr dirty="0" sz="1050" spc="15">
                <a:latin typeface="游ゴシック"/>
                <a:cs typeface="游ゴシック"/>
              </a:rPr>
              <a:t>：  決まりじゃないですか。</a:t>
            </a:r>
            <a:endParaRPr sz="1050">
              <a:latin typeface="游ゴシック"/>
              <a:cs typeface="游ゴシック"/>
            </a:endParaRPr>
          </a:p>
          <a:p>
            <a:pPr algn="just" marL="416559" indent="-403860">
              <a:lnSpc>
                <a:spcPct val="100000"/>
              </a:lnSpc>
              <a:spcBef>
                <a:spcPts val="445"/>
              </a:spcBef>
            </a:pPr>
            <a:r>
              <a:rPr dirty="0" sz="1050" spc="-10" b="1">
                <a:latin typeface="游ゴシック"/>
                <a:cs typeface="游ゴシック"/>
              </a:rPr>
              <a:t>及川</a:t>
            </a:r>
            <a:r>
              <a:rPr dirty="0" sz="1050" spc="-25">
                <a:latin typeface="游ゴシック"/>
                <a:cs typeface="游ゴシック"/>
              </a:rPr>
              <a:t>：  それが機密文書なので公式発表されてないんですけど、ウォールストリートジャーナルを通して</a:t>
            </a:r>
            <a:endParaRPr sz="1050">
              <a:latin typeface="游ゴシック"/>
              <a:cs typeface="游ゴシック"/>
            </a:endParaRPr>
          </a:p>
          <a:p>
            <a:pPr marL="416559" marR="5080">
              <a:lnSpc>
                <a:spcPct val="135200"/>
              </a:lnSpc>
              <a:spcBef>
                <a:spcPts val="15"/>
              </a:spcBef>
            </a:pPr>
            <a:r>
              <a:rPr dirty="0" sz="1050" spc="-10">
                <a:latin typeface="游ゴシック"/>
                <a:cs typeface="游ゴシック"/>
              </a:rPr>
              <a:t>スクープされて、今、世の中に出まして、これが出た瞬間、この</a:t>
            </a:r>
            <a:r>
              <a:rPr dirty="0" sz="1050">
                <a:latin typeface="游ゴシック"/>
                <a:cs typeface="游ゴシック"/>
              </a:rPr>
              <a:t>1</a:t>
            </a:r>
            <a:r>
              <a:rPr dirty="0" sz="1050" spc="-15">
                <a:latin typeface="游ゴシック"/>
                <a:cs typeface="游ゴシック"/>
              </a:rPr>
              <a:t>週間アメリカのメディアを中心</a:t>
            </a:r>
            <a:r>
              <a:rPr dirty="0" sz="1050" spc="-20">
                <a:latin typeface="游ゴシック"/>
                <a:cs typeface="游ゴシック"/>
              </a:rPr>
              <a:t>に、なんだこれ、人工的なものじゃないかという話で、もちきりなんです。</a:t>
            </a:r>
            <a:endParaRPr sz="1050">
              <a:latin typeface="游ゴシック"/>
              <a:cs typeface="游ゴシック"/>
            </a:endParaRPr>
          </a:p>
          <a:p>
            <a:pPr marL="12700">
              <a:lnSpc>
                <a:spcPct val="100000"/>
              </a:lnSpc>
              <a:spcBef>
                <a:spcPts val="440"/>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バイオテロ。日本でも報道して</a:t>
            </a:r>
            <a:r>
              <a:rPr dirty="0" sz="1050" spc="-20">
                <a:latin typeface="游ゴシック"/>
                <a:cs typeface="游ゴシック"/>
              </a:rPr>
              <a:t>ほ</a:t>
            </a:r>
            <a:r>
              <a:rPr dirty="0" sz="1050">
                <a:latin typeface="游ゴシック"/>
                <a:cs typeface="游ゴシック"/>
              </a:rPr>
              <a:t>し</a:t>
            </a:r>
            <a:r>
              <a:rPr dirty="0" sz="1050" spc="-20">
                <a:latin typeface="游ゴシック"/>
                <a:cs typeface="游ゴシック"/>
              </a:rPr>
              <a:t>い</a:t>
            </a:r>
            <a:r>
              <a:rPr dirty="0" sz="1050" spc="-10">
                <a:latin typeface="游ゴシック"/>
                <a:cs typeface="游ゴシック"/>
              </a:rPr>
              <a:t>ですね、本当に</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日本では報道してないのか</a:t>
            </a:r>
            <a:r>
              <a:rPr dirty="0" sz="1050" spc="-20">
                <a:latin typeface="游ゴシック"/>
                <a:cs typeface="游ゴシック"/>
              </a:rPr>
              <a:t>な</a:t>
            </a:r>
            <a:r>
              <a:rPr dirty="0" sz="1050" spc="-50">
                <a:latin typeface="游ゴシック"/>
                <a:cs typeface="游ゴシック"/>
              </a:rPr>
              <a:t>。</a:t>
            </a:r>
            <a:endParaRPr sz="1050">
              <a:latin typeface="游ゴシック"/>
              <a:cs typeface="游ゴシック"/>
            </a:endParaRPr>
          </a:p>
        </p:txBody>
      </p:sp>
      <p:sp>
        <p:nvSpPr>
          <p:cNvPr id="8" name="object 8" descr=""/>
          <p:cNvSpPr txBox="1"/>
          <p:nvPr/>
        </p:nvSpPr>
        <p:spPr>
          <a:xfrm>
            <a:off x="706627" y="6838289"/>
            <a:ext cx="1414145" cy="678180"/>
          </a:xfrm>
          <a:prstGeom prst="rect">
            <a:avLst/>
          </a:prstGeom>
        </p:spPr>
        <p:txBody>
          <a:bodyPr wrap="square" lIns="0" tIns="13335" rIns="0" bIns="0" rtlCol="0" vert="horz">
            <a:spAutoFit/>
          </a:bodyPr>
          <a:lstStyle/>
          <a:p>
            <a:pPr algn="just" marL="12700" marR="5080">
              <a:lnSpc>
                <a:spcPct val="135700"/>
              </a:lnSpc>
              <a:spcBef>
                <a:spcPts val="105"/>
              </a:spcBef>
            </a:pPr>
            <a:r>
              <a:rPr dirty="0" sz="1050" spc="-10" b="1">
                <a:latin typeface="游ゴシック"/>
                <a:cs typeface="游ゴシック"/>
              </a:rPr>
              <a:t>華・いけのり・Elika</a:t>
            </a:r>
            <a:r>
              <a:rPr dirty="0" sz="1050" spc="-10">
                <a:latin typeface="游ゴシック"/>
                <a:cs typeface="游ゴシック"/>
              </a:rPr>
              <a:t>：</a:t>
            </a:r>
            <a:r>
              <a:rPr dirty="0" sz="1050" spc="-10" b="1">
                <a:latin typeface="游ゴシック"/>
                <a:cs typeface="游ゴシック"/>
              </a:rPr>
              <a:t>華・いけのり・Elika</a:t>
            </a:r>
            <a:r>
              <a:rPr dirty="0" sz="1050" spc="-10">
                <a:latin typeface="游ゴシック"/>
                <a:cs typeface="游ゴシック"/>
              </a:rPr>
              <a:t>：</a:t>
            </a:r>
            <a:r>
              <a:rPr dirty="0" sz="1050" spc="-10" b="1">
                <a:latin typeface="游ゴシック"/>
                <a:cs typeface="游ゴシック"/>
              </a:rPr>
              <a:t>華・いけのり・Elika</a:t>
            </a:r>
            <a:r>
              <a:rPr dirty="0" sz="1050" spc="-10">
                <a:latin typeface="游ゴシック"/>
                <a:cs typeface="游ゴシック"/>
              </a:rPr>
              <a:t>：</a:t>
            </a:r>
            <a:endParaRPr sz="1050">
              <a:latin typeface="游ゴシック"/>
              <a:cs typeface="游ゴシック"/>
            </a:endParaRPr>
          </a:p>
        </p:txBody>
      </p:sp>
      <p:sp>
        <p:nvSpPr>
          <p:cNvPr id="9" name="object 9" descr=""/>
          <p:cNvSpPr txBox="1"/>
          <p:nvPr/>
        </p:nvSpPr>
        <p:spPr>
          <a:xfrm>
            <a:off x="2230627" y="6838289"/>
            <a:ext cx="2303780" cy="678180"/>
          </a:xfrm>
          <a:prstGeom prst="rect">
            <a:avLst/>
          </a:prstGeom>
        </p:spPr>
        <p:txBody>
          <a:bodyPr wrap="square" lIns="0" tIns="12700" rIns="0" bIns="0" rtlCol="0" vert="horz">
            <a:spAutoFit/>
          </a:bodyPr>
          <a:lstStyle/>
          <a:p>
            <a:pPr marL="12700" marR="250190">
              <a:lnSpc>
                <a:spcPct val="136200"/>
              </a:lnSpc>
              <a:spcBef>
                <a:spcPts val="100"/>
              </a:spcBef>
            </a:pPr>
            <a:r>
              <a:rPr dirty="0" sz="1050" spc="-10">
                <a:latin typeface="游ゴシック"/>
                <a:cs typeface="游ゴシック"/>
              </a:rPr>
              <a:t>NHK</a:t>
            </a:r>
            <a:r>
              <a:rPr dirty="0" sz="1050" spc="-25">
                <a:latin typeface="游ゴシック"/>
                <a:cs typeface="游ゴシック"/>
              </a:rPr>
              <a:t>を見てないからわかんない。</a:t>
            </a:r>
            <a:r>
              <a:rPr dirty="0" sz="1050" spc="-15">
                <a:latin typeface="游ゴシック"/>
                <a:cs typeface="游ゴシック"/>
              </a:rPr>
              <a:t>テレビもないからわからない。</a:t>
            </a:r>
            <a:endParaRPr sz="1050">
              <a:latin typeface="游ゴシック"/>
              <a:cs typeface="游ゴシック"/>
            </a:endParaRPr>
          </a:p>
          <a:p>
            <a:pPr marL="12700">
              <a:lnSpc>
                <a:spcPct val="100000"/>
              </a:lnSpc>
              <a:spcBef>
                <a:spcPts val="445"/>
              </a:spcBef>
            </a:pPr>
            <a:r>
              <a:rPr dirty="0" sz="1050" spc="-20">
                <a:latin typeface="游ゴシック"/>
                <a:cs typeface="游ゴシック"/>
              </a:rPr>
              <a:t>もしかしたらやってるかもしれない。</a:t>
            </a:r>
            <a:endParaRPr sz="1050">
              <a:latin typeface="游ゴシック"/>
              <a:cs typeface="游ゴシック"/>
            </a:endParaRPr>
          </a:p>
        </p:txBody>
      </p:sp>
      <p:sp>
        <p:nvSpPr>
          <p:cNvPr id="10" name="object 10" descr=""/>
          <p:cNvSpPr txBox="1"/>
          <p:nvPr/>
        </p:nvSpPr>
        <p:spPr>
          <a:xfrm>
            <a:off x="706627" y="7490561"/>
            <a:ext cx="6325870" cy="240919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もうね、アメリカの主要メ</a:t>
            </a:r>
            <a:r>
              <a:rPr dirty="0" sz="1050" spc="-20">
                <a:latin typeface="游ゴシック"/>
                <a:cs typeface="游ゴシック"/>
              </a:rPr>
              <a:t>デ</a:t>
            </a:r>
            <a:r>
              <a:rPr dirty="0" sz="1050">
                <a:latin typeface="游ゴシック"/>
                <a:cs typeface="游ゴシック"/>
              </a:rPr>
              <a:t>ィ</a:t>
            </a:r>
            <a:r>
              <a:rPr dirty="0" sz="1050" spc="-20">
                <a:latin typeface="游ゴシック"/>
                <a:cs typeface="游ゴシック"/>
              </a:rPr>
              <a:t>ア</a:t>
            </a:r>
            <a:r>
              <a:rPr dirty="0" sz="1050" spc="-10">
                <a:latin typeface="游ゴシック"/>
                <a:cs typeface="游ゴシック"/>
              </a:rPr>
              <a:t>では大騒ぎなんですよ</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こうなると中国、武漢で作ったってことになるので、今の村上先生のお話の通り、もう人工的</a:t>
            </a:r>
            <a:r>
              <a:rPr dirty="0" sz="1050" spc="-10">
                <a:latin typeface="游ゴシック"/>
                <a:cs typeface="游ゴシック"/>
              </a:rPr>
              <a:t>に作った形跡がいっぱいあるわけですね。</a:t>
            </a:r>
            <a:endParaRPr sz="1050">
              <a:latin typeface="游ゴシック"/>
              <a:cs typeface="游ゴシック"/>
            </a:endParaRPr>
          </a:p>
          <a:p>
            <a:pPr algn="just" marL="416559" marR="5080" indent="137160">
              <a:lnSpc>
                <a:spcPct val="135200"/>
              </a:lnSpc>
              <a:spcBef>
                <a:spcPts val="10"/>
              </a:spcBef>
            </a:pPr>
            <a:r>
              <a:rPr dirty="0" sz="1050" spc="10">
                <a:latin typeface="游ゴシック"/>
                <a:cs typeface="游ゴシック"/>
              </a:rPr>
              <a:t>それが今頃になって、やっとアメリカの主要メディアも言い初めて、アメリカの政府も機密文章を何か敢えてリークしたのかどうかわかんないんだけど、出てきたというのが今の現状なんで</a:t>
            </a:r>
            <a:r>
              <a:rPr dirty="0" sz="1050" spc="-10">
                <a:latin typeface="游ゴシック"/>
                <a:cs typeface="游ゴシック"/>
              </a:rPr>
              <a:t>す。</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華・いけのり・</a:t>
            </a:r>
            <a:r>
              <a:rPr dirty="0" sz="1050" b="1">
                <a:latin typeface="游ゴシック"/>
                <a:cs typeface="游ゴシック"/>
              </a:rPr>
              <a:t>Elika</a:t>
            </a:r>
            <a:r>
              <a:rPr dirty="0" sz="1050" spc="15">
                <a:latin typeface="游ゴシック"/>
                <a:cs typeface="游ゴシック"/>
              </a:rPr>
              <a:t>：  とんでもないことですね。</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華・いけのり・</a:t>
            </a:r>
            <a:r>
              <a:rPr dirty="0" sz="1050" b="1">
                <a:latin typeface="游ゴシック"/>
                <a:cs typeface="游ゴシック"/>
              </a:rPr>
              <a:t>Elika</a:t>
            </a:r>
            <a:r>
              <a:rPr dirty="0" sz="1050" spc="40">
                <a:latin typeface="游ゴシック"/>
                <a:cs typeface="游ゴシック"/>
              </a:rPr>
              <a:t>：  そうですね。</a:t>
            </a:r>
            <a:endParaRPr sz="1050">
              <a:latin typeface="游ゴシック"/>
              <a:cs typeface="游ゴシック"/>
            </a:endParaRPr>
          </a:p>
          <a:p>
            <a:pPr algn="just" marL="416559" marR="5080" indent="-403860">
              <a:lnSpc>
                <a:spcPct val="135200"/>
              </a:lnSpc>
              <a:spcBef>
                <a:spcPts val="10"/>
              </a:spcBef>
            </a:pPr>
            <a:r>
              <a:rPr dirty="0" sz="1050" b="1">
                <a:latin typeface="游ゴシック"/>
                <a:cs typeface="游ゴシック"/>
              </a:rPr>
              <a:t>及川</a:t>
            </a:r>
            <a:r>
              <a:rPr dirty="0" sz="1050" spc="-15">
                <a:latin typeface="游ゴシック"/>
                <a:cs typeface="游ゴシック"/>
              </a:rPr>
              <a:t>：  だけど、村上先生に言わせると、「そんなの前からわかってたよ」と言うことじゃないでしょう</a:t>
            </a:r>
            <a:r>
              <a:rPr dirty="0" sz="1050" spc="-30">
                <a:latin typeface="游ゴシック"/>
                <a:cs typeface="游ゴシック"/>
              </a:rPr>
              <a:t>か。</a:t>
            </a:r>
            <a:endParaRPr sz="1050">
              <a:latin typeface="游ゴシック"/>
              <a:cs typeface="游ゴシック"/>
            </a:endParaRPr>
          </a:p>
          <a:p>
            <a:pPr marL="553085">
              <a:lnSpc>
                <a:spcPct val="100000"/>
              </a:lnSpc>
              <a:spcBef>
                <a:spcPts val="445"/>
              </a:spcBef>
            </a:pPr>
            <a:r>
              <a:rPr dirty="0" sz="1050">
                <a:latin typeface="游ゴシック"/>
                <a:cs typeface="游ゴシック"/>
              </a:rPr>
              <a:t>この後、パート2、第2部はですね、ここが今回の中心的な話なんですが、そもそも</a:t>
            </a:r>
            <a:r>
              <a:rPr dirty="0" sz="1050" spc="-10" b="1">
                <a:latin typeface="游ゴシック"/>
                <a:cs typeface="游ゴシック"/>
              </a:rPr>
              <a:t>今回の新型</a:t>
            </a:r>
            <a:endParaRPr sz="1050">
              <a:latin typeface="游ゴシック"/>
              <a:cs typeface="游ゴシック"/>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5</a:t>
            </a:r>
            <a:r>
              <a:rPr dirty="0" baseline="2645" sz="1575" spc="-37"/>
              <a:t>-</a:t>
            </a:r>
            <a:endParaRPr baseline="2645" sz="1575"/>
          </a:p>
        </p:txBody>
      </p:sp>
      <p:sp>
        <p:nvSpPr>
          <p:cNvPr id="2" name="object 2" descr=""/>
          <p:cNvSpPr txBox="1"/>
          <p:nvPr/>
        </p:nvSpPr>
        <p:spPr>
          <a:xfrm>
            <a:off x="1110488" y="989178"/>
            <a:ext cx="5922010" cy="3709035"/>
          </a:xfrm>
          <a:prstGeom prst="rect">
            <a:avLst/>
          </a:prstGeom>
        </p:spPr>
        <p:txBody>
          <a:bodyPr wrap="square" lIns="0" tIns="12700" rIns="0" bIns="0" rtlCol="0" vert="horz">
            <a:spAutoFit/>
          </a:bodyPr>
          <a:lstStyle/>
          <a:p>
            <a:pPr marL="12700" marR="5080">
              <a:lnSpc>
                <a:spcPct val="135200"/>
              </a:lnSpc>
              <a:spcBef>
                <a:spcPts val="100"/>
              </a:spcBef>
            </a:pPr>
            <a:r>
              <a:rPr dirty="0" sz="1050" spc="15" b="1">
                <a:latin typeface="游ゴシック"/>
                <a:cs typeface="游ゴシック"/>
              </a:rPr>
              <a:t>コロナウイルスに対して、mRNA</a:t>
            </a:r>
            <a:r>
              <a:rPr dirty="0" sz="1050" spc="5" b="1">
                <a:latin typeface="游ゴシック"/>
                <a:cs typeface="游ゴシック"/>
              </a:rPr>
              <a:t>ワクチンという方法で対抗したのは間違っていた</a:t>
            </a:r>
            <a:r>
              <a:rPr dirty="0" sz="1050" spc="5">
                <a:latin typeface="游ゴシック"/>
                <a:cs typeface="游ゴシック"/>
              </a:rPr>
              <a:t>んだという、</a:t>
            </a:r>
            <a:r>
              <a:rPr dirty="0" sz="1050" spc="-10">
                <a:latin typeface="游ゴシック"/>
                <a:cs typeface="游ゴシック"/>
              </a:rPr>
              <a:t>そういう話です。</a:t>
            </a:r>
            <a:endParaRPr sz="1050">
              <a:latin typeface="游ゴシック"/>
              <a:cs typeface="游ゴシック"/>
            </a:endParaRPr>
          </a:p>
          <a:p>
            <a:pPr marL="146685" marR="1872614">
              <a:lnSpc>
                <a:spcPts val="1720"/>
              </a:lnSpc>
              <a:spcBef>
                <a:spcPts val="120"/>
              </a:spcBef>
            </a:pPr>
            <a:r>
              <a:rPr dirty="0" sz="1050" spc="-10">
                <a:latin typeface="游ゴシック"/>
                <a:cs typeface="游ゴシック"/>
              </a:rPr>
              <a:t>その理由は、</a:t>
            </a:r>
            <a:r>
              <a:rPr dirty="0" sz="1050" spc="-10" b="1">
                <a:latin typeface="游ゴシック"/>
                <a:cs typeface="游ゴシック"/>
              </a:rPr>
              <a:t>mRNA</a:t>
            </a:r>
            <a:r>
              <a:rPr dirty="0" sz="1050" spc="-15" b="1">
                <a:latin typeface="游ゴシック"/>
                <a:cs typeface="游ゴシック"/>
              </a:rPr>
              <a:t>ワクチンというのは根本的な問題がある</a:t>
            </a:r>
            <a:r>
              <a:rPr dirty="0" sz="1050" spc="-30">
                <a:latin typeface="游ゴシック"/>
                <a:cs typeface="游ゴシック"/>
              </a:rPr>
              <a:t>と。</a:t>
            </a:r>
            <a:r>
              <a:rPr dirty="0" sz="1050" spc="-20">
                <a:latin typeface="游ゴシック"/>
                <a:cs typeface="游ゴシック"/>
              </a:rPr>
              <a:t>これが今までのワクチンと違う仕組みだったわけですよね。</a:t>
            </a:r>
            <a:endParaRPr sz="1050">
              <a:latin typeface="游ゴシック"/>
              <a:cs typeface="游ゴシック"/>
            </a:endParaRPr>
          </a:p>
          <a:p>
            <a:pPr marL="149225">
              <a:lnSpc>
                <a:spcPct val="100000"/>
              </a:lnSpc>
              <a:spcBef>
                <a:spcPts val="305"/>
              </a:spcBef>
            </a:pPr>
            <a:r>
              <a:rPr dirty="0" sz="1050">
                <a:latin typeface="游ゴシック"/>
                <a:cs typeface="游ゴシック"/>
              </a:rPr>
              <a:t>先ほどスパイクタンパクというのが出てきましたけど、この</a:t>
            </a:r>
            <a:r>
              <a:rPr dirty="0" sz="1050" spc="-5" b="1">
                <a:latin typeface="游ゴシック"/>
                <a:cs typeface="游ゴシック"/>
              </a:rPr>
              <a:t>スパイクタンパクというのはコロ</a:t>
            </a:r>
            <a:endParaRPr sz="1050">
              <a:latin typeface="游ゴシック"/>
              <a:cs typeface="游ゴシック"/>
            </a:endParaRPr>
          </a:p>
          <a:p>
            <a:pPr marL="12700">
              <a:lnSpc>
                <a:spcPct val="100000"/>
              </a:lnSpc>
              <a:spcBef>
                <a:spcPts val="445"/>
              </a:spcBef>
            </a:pPr>
            <a:r>
              <a:rPr dirty="0" sz="1050" spc="-15" b="1">
                <a:latin typeface="游ゴシック"/>
                <a:cs typeface="游ゴシック"/>
              </a:rPr>
              <a:t>ナウイルスの表面にあるあのトゲトゲの部分</a:t>
            </a:r>
            <a:r>
              <a:rPr dirty="0" sz="1050" spc="-20">
                <a:latin typeface="游ゴシック"/>
                <a:cs typeface="游ゴシック"/>
              </a:rPr>
              <a:t>ですよね。</a:t>
            </a:r>
            <a:endParaRPr sz="1050">
              <a:latin typeface="游ゴシック"/>
              <a:cs typeface="游ゴシック"/>
            </a:endParaRPr>
          </a:p>
          <a:p>
            <a:pPr marL="12700" marR="5080" indent="135255">
              <a:lnSpc>
                <a:spcPct val="135200"/>
              </a:lnSpc>
            </a:pPr>
            <a:r>
              <a:rPr dirty="0" sz="1050" spc="-5">
                <a:latin typeface="游ゴシック"/>
                <a:cs typeface="游ゴシック"/>
              </a:rPr>
              <a:t>この中に</a:t>
            </a:r>
            <a:r>
              <a:rPr dirty="0" sz="1050" spc="-10" b="1">
                <a:latin typeface="游ゴシック"/>
                <a:cs typeface="游ゴシック"/>
              </a:rPr>
              <a:t>メッセンジャー</a:t>
            </a:r>
            <a:r>
              <a:rPr dirty="0" sz="1050" b="1">
                <a:latin typeface="游ゴシック"/>
                <a:cs typeface="游ゴシック"/>
              </a:rPr>
              <a:t>RNA（ｍRNA</a:t>
            </a:r>
            <a:r>
              <a:rPr dirty="0" sz="1050" spc="-10" b="1">
                <a:latin typeface="游ゴシック"/>
                <a:cs typeface="游ゴシック"/>
              </a:rPr>
              <a:t>)というのは</a:t>
            </a:r>
            <a:r>
              <a:rPr dirty="0" sz="1050" spc="-10">
                <a:latin typeface="游ゴシック"/>
                <a:cs typeface="游ゴシック"/>
              </a:rPr>
              <a:t>、</a:t>
            </a:r>
            <a:r>
              <a:rPr dirty="0" sz="1050" spc="-10" b="1">
                <a:latin typeface="游ゴシック"/>
                <a:cs typeface="游ゴシック"/>
              </a:rPr>
              <a:t>この部分（スパイクタンパク）</a:t>
            </a:r>
            <a:r>
              <a:rPr dirty="0" sz="1050" spc="-20" b="1">
                <a:latin typeface="游ゴシック"/>
                <a:cs typeface="游ゴシック"/>
              </a:rPr>
              <a:t>を作らせる</a:t>
            </a:r>
            <a:r>
              <a:rPr dirty="0" sz="1050" spc="-10" b="1">
                <a:latin typeface="游ゴシック"/>
                <a:cs typeface="游ゴシック"/>
              </a:rPr>
              <a:t>遺伝子</a:t>
            </a:r>
            <a:r>
              <a:rPr dirty="0" sz="1050" spc="-20">
                <a:latin typeface="游ゴシック"/>
                <a:cs typeface="游ゴシック"/>
              </a:rPr>
              <a:t>、この遺伝子情報が、このワクチンが入ってるわけじゃないすか。</a:t>
            </a:r>
            <a:endParaRPr sz="1050">
              <a:latin typeface="游ゴシック"/>
              <a:cs typeface="游ゴシック"/>
            </a:endParaRPr>
          </a:p>
          <a:p>
            <a:pPr marL="146685">
              <a:lnSpc>
                <a:spcPct val="100000"/>
              </a:lnSpc>
              <a:spcBef>
                <a:spcPts val="455"/>
              </a:spcBef>
            </a:pPr>
            <a:r>
              <a:rPr dirty="0" sz="1050" spc="-10">
                <a:latin typeface="游ゴシック"/>
                <a:cs typeface="游ゴシック"/>
              </a:rPr>
              <a:t>だけど、</a:t>
            </a:r>
            <a:r>
              <a:rPr dirty="0" sz="1050" spc="-10" b="1">
                <a:latin typeface="游ゴシック"/>
                <a:cs typeface="游ゴシック"/>
              </a:rPr>
              <a:t>その（スパイクタンパクの）</a:t>
            </a:r>
            <a:r>
              <a:rPr dirty="0" sz="1050" spc="-20" b="1">
                <a:latin typeface="游ゴシック"/>
                <a:cs typeface="游ゴシック"/>
              </a:rPr>
              <a:t>構造自体が実は根本的に間違ってる</a:t>
            </a:r>
            <a:r>
              <a:rPr dirty="0" sz="1050" spc="-30">
                <a:latin typeface="游ゴシック"/>
                <a:cs typeface="游ゴシック"/>
              </a:rPr>
              <a:t>と。</a:t>
            </a:r>
            <a:endParaRPr sz="1050">
              <a:latin typeface="游ゴシック"/>
              <a:cs typeface="游ゴシック"/>
            </a:endParaRPr>
          </a:p>
          <a:p>
            <a:pPr marL="12700" marR="5080" indent="137160">
              <a:lnSpc>
                <a:spcPct val="135200"/>
              </a:lnSpc>
            </a:pPr>
            <a:r>
              <a:rPr dirty="0" sz="1050" spc="5">
                <a:latin typeface="游ゴシック"/>
                <a:cs typeface="游ゴシック"/>
              </a:rPr>
              <a:t>それで、さらにもう一つ問題点があるということで、この</a:t>
            </a:r>
            <a:r>
              <a:rPr dirty="0" sz="1050" spc="15" b="1">
                <a:latin typeface="游ゴシック"/>
                <a:cs typeface="游ゴシック"/>
              </a:rPr>
              <a:t>ｍRNA</a:t>
            </a:r>
            <a:r>
              <a:rPr dirty="0" sz="1050" spc="5" b="1">
                <a:latin typeface="游ゴシック"/>
                <a:cs typeface="游ゴシック"/>
              </a:rPr>
              <a:t>を包んでいる脂質ナノ粒子</a:t>
            </a:r>
            <a:r>
              <a:rPr dirty="0" sz="1050" spc="-15">
                <a:latin typeface="游ゴシック"/>
                <a:cs typeface="游ゴシック"/>
              </a:rPr>
              <a:t>と</a:t>
            </a:r>
            <a:r>
              <a:rPr dirty="0" sz="1050" spc="-10">
                <a:latin typeface="游ゴシック"/>
                <a:cs typeface="游ゴシック"/>
              </a:rPr>
              <a:t>いうのがあるんですね。</a:t>
            </a:r>
            <a:endParaRPr sz="1050">
              <a:latin typeface="游ゴシック"/>
              <a:cs typeface="游ゴシック"/>
            </a:endParaRPr>
          </a:p>
          <a:p>
            <a:pPr marL="12700" marR="5080" indent="137160">
              <a:lnSpc>
                <a:spcPct val="135200"/>
              </a:lnSpc>
            </a:pPr>
            <a:r>
              <a:rPr dirty="0" sz="1050" spc="20" b="1">
                <a:latin typeface="游ゴシック"/>
                <a:cs typeface="游ゴシック"/>
              </a:rPr>
              <a:t>脂質ナノ粒子</a:t>
            </a:r>
            <a:r>
              <a:rPr dirty="0" sz="1050" spc="15">
                <a:latin typeface="游ゴシック"/>
                <a:cs typeface="游ゴシック"/>
              </a:rPr>
              <a:t>に包まれて、その箱みたいなものに包まれて体内に入ってくるんですけど、</a:t>
            </a:r>
            <a:r>
              <a:rPr dirty="0" sz="1050" b="1">
                <a:latin typeface="游ゴシック"/>
                <a:cs typeface="游ゴシック"/>
              </a:rPr>
              <a:t>これ</a:t>
            </a:r>
            <a:r>
              <a:rPr dirty="0" sz="1050" spc="-5" b="1">
                <a:latin typeface="游ゴシック"/>
                <a:cs typeface="游ゴシック"/>
              </a:rPr>
              <a:t>がまた問題がある</a:t>
            </a:r>
            <a:r>
              <a:rPr dirty="0" sz="1050" spc="-10">
                <a:latin typeface="游ゴシック"/>
                <a:cs typeface="游ゴシック"/>
              </a:rPr>
              <a:t>と。</a:t>
            </a:r>
            <a:endParaRPr sz="1050">
              <a:latin typeface="游ゴシック"/>
              <a:cs typeface="游ゴシック"/>
            </a:endParaRPr>
          </a:p>
          <a:p>
            <a:pPr marL="146685" marR="3221355">
              <a:lnSpc>
                <a:spcPct val="135200"/>
              </a:lnSpc>
              <a:spcBef>
                <a:spcPts val="15"/>
              </a:spcBef>
            </a:pPr>
            <a:r>
              <a:rPr dirty="0" sz="1050" spc="-15">
                <a:latin typeface="游ゴシック"/>
                <a:cs typeface="游ゴシック"/>
              </a:rPr>
              <a:t>という、いろいろ問題だらけなんですね。その辺の問題をお聞き致します。</a:t>
            </a:r>
            <a:endParaRPr sz="1050">
              <a:latin typeface="游ゴシック"/>
              <a:cs typeface="游ゴシック"/>
            </a:endParaRPr>
          </a:p>
          <a:p>
            <a:pPr marL="146685" marR="3622675">
              <a:lnSpc>
                <a:spcPct val="135200"/>
              </a:lnSpc>
            </a:pPr>
            <a:r>
              <a:rPr dirty="0" sz="1050" spc="-15">
                <a:latin typeface="游ゴシック"/>
                <a:cs typeface="游ゴシック"/>
              </a:rPr>
              <a:t>よろしいでしょうか？いいですか。</a:t>
            </a:r>
            <a:r>
              <a:rPr dirty="0" sz="1050" spc="-10">
                <a:latin typeface="游ゴシック"/>
                <a:cs typeface="游ゴシック"/>
              </a:rPr>
              <a:t>はい第2</a:t>
            </a:r>
            <a:r>
              <a:rPr dirty="0" sz="1050" spc="-20">
                <a:latin typeface="游ゴシック"/>
                <a:cs typeface="游ゴシック"/>
              </a:rPr>
              <a:t>部どうぞ。</a:t>
            </a:r>
            <a:endParaRPr sz="1050">
              <a:latin typeface="游ゴシック"/>
              <a:cs typeface="游ゴシック"/>
            </a:endParaRPr>
          </a:p>
        </p:txBody>
      </p:sp>
      <p:sp>
        <p:nvSpPr>
          <p:cNvPr id="3" name="object 3" descr=""/>
          <p:cNvSpPr txBox="1"/>
          <p:nvPr/>
        </p:nvSpPr>
        <p:spPr>
          <a:xfrm>
            <a:off x="706627" y="5380736"/>
            <a:ext cx="6325870" cy="4519295"/>
          </a:xfrm>
          <a:prstGeom prst="rect">
            <a:avLst/>
          </a:prstGeom>
        </p:spPr>
        <p:txBody>
          <a:bodyPr wrap="square" lIns="0" tIns="11430" rIns="0" bIns="0" rtlCol="0" vert="horz">
            <a:spAutoFit/>
          </a:bodyPr>
          <a:lstStyle/>
          <a:p>
            <a:pPr marL="12700">
              <a:lnSpc>
                <a:spcPct val="100000"/>
              </a:lnSpc>
              <a:spcBef>
                <a:spcPts val="90"/>
              </a:spcBef>
            </a:pPr>
            <a:r>
              <a:rPr dirty="0" sz="1050" spc="-10">
                <a:latin typeface="游ゴシック"/>
                <a:cs typeface="游ゴシック"/>
              </a:rPr>
              <a:t>第2</a:t>
            </a:r>
            <a:r>
              <a:rPr dirty="0" sz="1050" spc="-25">
                <a:latin typeface="游ゴシック"/>
                <a:cs typeface="游ゴシック"/>
              </a:rPr>
              <a:t>部【インタビュー録音再生再開】</a:t>
            </a:r>
            <a:endParaRPr sz="1050">
              <a:latin typeface="游ゴシック"/>
              <a:cs typeface="游ゴシック"/>
            </a:endParaRPr>
          </a:p>
          <a:p>
            <a:pPr>
              <a:lnSpc>
                <a:spcPct val="100000"/>
              </a:lnSpc>
              <a:spcBef>
                <a:spcPts val="70"/>
              </a:spcBef>
            </a:pPr>
            <a:endParaRPr sz="1100">
              <a:latin typeface="游ゴシック"/>
              <a:cs typeface="游ゴシック"/>
            </a:endParaRPr>
          </a:p>
          <a:p>
            <a:pPr marL="12700">
              <a:lnSpc>
                <a:spcPct val="100000"/>
              </a:lnSpc>
            </a:pPr>
            <a:r>
              <a:rPr dirty="0" sz="1050" spc="-10" b="1">
                <a:solidFill>
                  <a:srgbClr val="FF0000"/>
                </a:solidFill>
                <a:latin typeface="游ゴシック"/>
                <a:cs typeface="游ゴシック"/>
              </a:rPr>
              <a:t>（ワクチンの問題点～①</a:t>
            </a:r>
            <a:r>
              <a:rPr dirty="0" sz="1050" spc="-20" b="1">
                <a:solidFill>
                  <a:srgbClr val="FF0000"/>
                </a:solidFill>
                <a:latin typeface="游ゴシック"/>
                <a:cs typeface="游ゴシック"/>
              </a:rPr>
              <a:t>変異するウィルスに対応出来ない</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85"/>
              </a:spcBef>
            </a:pPr>
            <a:endParaRPr sz="1100">
              <a:latin typeface="游ゴシック"/>
              <a:cs typeface="游ゴシック"/>
            </a:endParaRPr>
          </a:p>
          <a:p>
            <a:pPr marL="12700">
              <a:lnSpc>
                <a:spcPct val="100000"/>
              </a:lnSpc>
            </a:pPr>
            <a:r>
              <a:rPr dirty="0" sz="1050" spc="-10">
                <a:latin typeface="游ゴシック"/>
                <a:cs typeface="游ゴシック"/>
              </a:rPr>
              <a:t>（35:12）</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ちょっと先生、話を元に戻</a:t>
            </a:r>
            <a:r>
              <a:rPr dirty="0" sz="1050" spc="-20">
                <a:latin typeface="游ゴシック"/>
                <a:cs typeface="游ゴシック"/>
              </a:rPr>
              <a:t>り</a:t>
            </a:r>
            <a:r>
              <a:rPr dirty="0" sz="1050">
                <a:latin typeface="游ゴシック"/>
                <a:cs typeface="游ゴシック"/>
              </a:rPr>
              <a:t>ま</a:t>
            </a:r>
            <a:r>
              <a:rPr dirty="0" sz="1050" spc="-20">
                <a:latin typeface="游ゴシック"/>
                <a:cs typeface="游ゴシック"/>
              </a:rPr>
              <a:t>す</a:t>
            </a:r>
            <a:r>
              <a:rPr dirty="0" sz="1050" spc="-10">
                <a:latin typeface="游ゴシック"/>
                <a:cs typeface="游ゴシック"/>
              </a:rPr>
              <a:t>けど、このワクチンの話なんですけど、</a:t>
            </a:r>
            <a:r>
              <a:rPr dirty="0" sz="1050" spc="-20">
                <a:latin typeface="游ゴシック"/>
                <a:cs typeface="游ゴシック"/>
              </a:rPr>
              <a:t>村</a:t>
            </a:r>
            <a:r>
              <a:rPr dirty="0" sz="1050">
                <a:latin typeface="游ゴシック"/>
                <a:cs typeface="游ゴシック"/>
              </a:rPr>
              <a:t>上</a:t>
            </a:r>
            <a:r>
              <a:rPr dirty="0" sz="1050" spc="-20">
                <a:latin typeface="游ゴシック"/>
                <a:cs typeface="游ゴシック"/>
              </a:rPr>
              <a:t>先</a:t>
            </a:r>
            <a:r>
              <a:rPr dirty="0" sz="1050" spc="-10">
                <a:latin typeface="游ゴシック"/>
                <a:cs typeface="游ゴシック"/>
              </a:rPr>
              <a:t>生は、このワ</a:t>
            </a:r>
            <a:r>
              <a:rPr dirty="0" sz="1050" spc="-50">
                <a:latin typeface="游ゴシック"/>
                <a:cs typeface="游ゴシック"/>
              </a:rPr>
              <a:t>ク</a:t>
            </a:r>
            <a:r>
              <a:rPr dirty="0" sz="1050" spc="-10">
                <a:latin typeface="游ゴシック"/>
                <a:cs typeface="游ゴシック"/>
              </a:rPr>
              <a:t>チンを最初からこの新型コロナに対して、</a:t>
            </a:r>
            <a:r>
              <a:rPr dirty="0" sz="1050" spc="-20">
                <a:latin typeface="游ゴシック"/>
                <a:cs typeface="游ゴシック"/>
              </a:rPr>
              <a:t>ワ</a:t>
            </a:r>
            <a:r>
              <a:rPr dirty="0" sz="1050" spc="-10">
                <a:latin typeface="游ゴシック"/>
                <a:cs typeface="游ゴシック"/>
              </a:rPr>
              <a:t>クチンで対抗するってのは間違っていると・</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私はずっと前から言ってま</a:t>
            </a:r>
            <a:r>
              <a:rPr dirty="0" sz="1050" spc="-20">
                <a:latin typeface="游ゴシック"/>
                <a:cs typeface="游ゴシック"/>
              </a:rPr>
              <a:t>し</a:t>
            </a:r>
            <a:r>
              <a:rPr dirty="0" sz="1050">
                <a:latin typeface="游ゴシック"/>
                <a:cs typeface="游ゴシック"/>
              </a:rPr>
              <a:t>て</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おっしゃってますね</a:t>
            </a:r>
            <a:r>
              <a:rPr dirty="0" sz="1050" spc="-50">
                <a:latin typeface="游ゴシック"/>
                <a:cs typeface="游ゴシック"/>
              </a:rPr>
              <a:t>。</a:t>
            </a:r>
            <a:endParaRPr sz="1050">
              <a:latin typeface="游ゴシック"/>
              <a:cs typeface="游ゴシック"/>
            </a:endParaRPr>
          </a:p>
          <a:p>
            <a:pPr marL="550545" marR="474345"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あのです</a:t>
            </a:r>
            <a:r>
              <a:rPr dirty="0" sz="1050">
                <a:latin typeface="游ゴシック"/>
                <a:cs typeface="游ゴシック"/>
              </a:rPr>
              <a:t>ね</a:t>
            </a:r>
            <a:r>
              <a:rPr dirty="0" sz="1050" spc="-545">
                <a:latin typeface="游ゴシック"/>
                <a:cs typeface="游ゴシック"/>
              </a:rPr>
              <a:t>、</a:t>
            </a:r>
            <a:r>
              <a:rPr dirty="0" sz="1050" spc="-10" b="1">
                <a:latin typeface="游ゴシック"/>
                <a:cs typeface="游ゴシック"/>
              </a:rPr>
              <a:t>（コロナウィルスの）変異</a:t>
            </a:r>
            <a:r>
              <a:rPr dirty="0" sz="1050" spc="-20" b="1">
                <a:latin typeface="游ゴシック"/>
                <a:cs typeface="游ゴシック"/>
              </a:rPr>
              <a:t>が</a:t>
            </a:r>
            <a:r>
              <a:rPr dirty="0" sz="1050" b="1">
                <a:latin typeface="游ゴシック"/>
                <a:cs typeface="游ゴシック"/>
              </a:rPr>
              <a:t>、</a:t>
            </a:r>
            <a:r>
              <a:rPr dirty="0" sz="1050" spc="-20" b="1">
                <a:latin typeface="游ゴシック"/>
                <a:cs typeface="游ゴシック"/>
              </a:rPr>
              <a:t>配</a:t>
            </a:r>
            <a:r>
              <a:rPr dirty="0" sz="1050" spc="-10" b="1">
                <a:latin typeface="游ゴシック"/>
                <a:cs typeface="游ゴシック"/>
              </a:rPr>
              <a:t>列が変わるわけですよ、移っていく間に</a:t>
            </a:r>
            <a:r>
              <a:rPr dirty="0" sz="1050" spc="-50" b="1">
                <a:latin typeface="游ゴシック"/>
                <a:cs typeface="游ゴシック"/>
              </a:rPr>
              <a:t>。</a:t>
            </a:r>
            <a:r>
              <a:rPr dirty="0" sz="1050" spc="-10">
                <a:latin typeface="游ゴシック"/>
                <a:cs typeface="游ゴシック"/>
              </a:rPr>
              <a:t>配列が変わるわけですよね、その間に</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5"/>
              </a:spcBef>
            </a:pPr>
            <a:r>
              <a:rPr dirty="0" sz="1050" spc="20">
                <a:latin typeface="游ゴシック"/>
                <a:cs typeface="游ゴシック"/>
              </a:rPr>
              <a:t>そこで皆さんに</a:t>
            </a:r>
            <a:r>
              <a:rPr dirty="0" sz="1050" spc="15" b="1">
                <a:latin typeface="游ゴシック"/>
                <a:cs typeface="游ゴシック"/>
              </a:rPr>
              <a:t>ワクチン打っちゃいますと変異が良くない方向に進みまして、効かなくなる</a:t>
            </a:r>
            <a:r>
              <a:rPr dirty="0" sz="1050" spc="-15">
                <a:latin typeface="游ゴシック"/>
                <a:cs typeface="游ゴシック"/>
              </a:rPr>
              <a:t>ん</a:t>
            </a:r>
            <a:r>
              <a:rPr dirty="0" sz="1050" spc="-10">
                <a:latin typeface="游ゴシック"/>
                <a:cs typeface="游ゴシック"/>
              </a:rPr>
              <a:t>ですよね。</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一つの同じ抗体を皆さんが持つじゃないですか。</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ワクチン打って</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54990" algn="l"/>
              </a:tabLst>
            </a:pPr>
            <a:r>
              <a:rPr dirty="0" sz="1050" spc="5" b="1">
                <a:latin typeface="游ゴシック"/>
                <a:cs typeface="游ゴシック"/>
              </a:rPr>
              <a:t>村上</a:t>
            </a:r>
            <a:r>
              <a:rPr dirty="0" sz="1050" spc="-15">
                <a:latin typeface="游ゴシック"/>
                <a:cs typeface="游ゴシック"/>
              </a:rPr>
              <a:t>：</a:t>
            </a:r>
            <a:r>
              <a:rPr dirty="0" sz="1050">
                <a:latin typeface="游ゴシック"/>
                <a:cs typeface="游ゴシック"/>
              </a:rPr>
              <a:t>	</a:t>
            </a:r>
            <a:r>
              <a:rPr dirty="0" sz="1050" spc="5" b="1">
                <a:latin typeface="游ゴシック"/>
                <a:cs typeface="游ゴシック"/>
              </a:rPr>
              <a:t>同じ抗</a:t>
            </a:r>
            <a:r>
              <a:rPr dirty="0" sz="1050" spc="-5" b="1">
                <a:latin typeface="游ゴシック"/>
                <a:cs typeface="游ゴシック"/>
              </a:rPr>
              <a:t>体</a:t>
            </a:r>
            <a:r>
              <a:rPr dirty="0" sz="1050" spc="20" b="1">
                <a:latin typeface="游ゴシック"/>
                <a:cs typeface="游ゴシック"/>
              </a:rPr>
              <a:t>を</a:t>
            </a:r>
            <a:r>
              <a:rPr dirty="0" sz="1050" spc="-5" b="1">
                <a:latin typeface="游ゴシック"/>
                <a:cs typeface="游ゴシック"/>
              </a:rPr>
              <a:t>満</a:t>
            </a:r>
            <a:r>
              <a:rPr dirty="0" sz="1050" spc="5" b="1">
                <a:latin typeface="游ゴシック"/>
                <a:cs typeface="游ゴシック"/>
              </a:rPr>
              <a:t>たした、持った集</a:t>
            </a:r>
            <a:r>
              <a:rPr dirty="0" sz="1050" spc="-5" b="1">
                <a:latin typeface="游ゴシック"/>
                <a:cs typeface="游ゴシック"/>
              </a:rPr>
              <a:t>団</a:t>
            </a:r>
            <a:r>
              <a:rPr dirty="0" sz="1050" spc="5" b="1">
                <a:latin typeface="游ゴシック"/>
                <a:cs typeface="游ゴシック"/>
              </a:rPr>
              <a:t>が日本の</a:t>
            </a:r>
            <a:r>
              <a:rPr dirty="0" sz="1050" b="1">
                <a:latin typeface="游ゴシック"/>
                <a:cs typeface="游ゴシック"/>
              </a:rPr>
              <a:t>8</a:t>
            </a:r>
            <a:r>
              <a:rPr dirty="0" sz="1050" spc="5" b="1">
                <a:latin typeface="游ゴシック"/>
                <a:cs typeface="游ゴシック"/>
              </a:rPr>
              <a:t>割に</a:t>
            </a:r>
            <a:r>
              <a:rPr dirty="0" sz="1050" spc="-5">
                <a:latin typeface="游ゴシック"/>
                <a:cs typeface="游ゴシック"/>
              </a:rPr>
              <a:t>な</a:t>
            </a:r>
            <a:r>
              <a:rPr dirty="0" sz="1050" spc="5">
                <a:latin typeface="游ゴシック"/>
                <a:cs typeface="游ゴシック"/>
              </a:rPr>
              <a:t>っち</a:t>
            </a:r>
            <a:r>
              <a:rPr dirty="0" sz="1050" spc="-5">
                <a:latin typeface="游ゴシック"/>
                <a:cs typeface="游ゴシック"/>
              </a:rPr>
              <a:t>ゃ</a:t>
            </a:r>
            <a:r>
              <a:rPr dirty="0" sz="1050" spc="5">
                <a:latin typeface="游ゴシック"/>
                <a:cs typeface="游ゴシック"/>
              </a:rPr>
              <a:t>うと</a:t>
            </a:r>
            <a:r>
              <a:rPr dirty="0" sz="1050" spc="-5">
                <a:latin typeface="游ゴシック"/>
                <a:cs typeface="游ゴシック"/>
              </a:rPr>
              <a:t>、</a:t>
            </a:r>
            <a:r>
              <a:rPr dirty="0" sz="1050" spc="5" b="1">
                <a:latin typeface="游ゴシック"/>
                <a:cs typeface="游ゴシック"/>
              </a:rPr>
              <a:t>ウイ</a:t>
            </a:r>
            <a:r>
              <a:rPr dirty="0" sz="1050" spc="-5" b="1">
                <a:latin typeface="游ゴシック"/>
                <a:cs typeface="游ゴシック"/>
              </a:rPr>
              <a:t>ル</a:t>
            </a:r>
            <a:r>
              <a:rPr dirty="0" sz="1050" spc="5" b="1">
                <a:latin typeface="游ゴシック"/>
                <a:cs typeface="游ゴシック"/>
              </a:rPr>
              <a:t>スが</a:t>
            </a:r>
            <a:r>
              <a:rPr dirty="0" sz="1050" spc="-5" b="1">
                <a:latin typeface="游ゴシック"/>
                <a:cs typeface="游ゴシック"/>
              </a:rPr>
              <a:t>生</a:t>
            </a:r>
            <a:r>
              <a:rPr dirty="0" sz="1050" spc="5" b="1">
                <a:latin typeface="游ゴシック"/>
                <a:cs typeface="游ゴシック"/>
              </a:rPr>
              <a:t>じた</a:t>
            </a:r>
            <a:r>
              <a:rPr dirty="0" sz="1050" spc="-5" b="1">
                <a:latin typeface="游ゴシック"/>
                <a:cs typeface="游ゴシック"/>
              </a:rPr>
              <a:t>と</a:t>
            </a:r>
            <a:r>
              <a:rPr dirty="0" sz="1050" spc="5" b="1">
                <a:latin typeface="游ゴシック"/>
                <a:cs typeface="游ゴシック"/>
              </a:rPr>
              <a:t>き</a:t>
            </a:r>
            <a:r>
              <a:rPr dirty="0" sz="1050" spc="-5" b="1">
                <a:latin typeface="游ゴシック"/>
                <a:cs typeface="游ゴシック"/>
              </a:rPr>
              <a:t>に</a:t>
            </a:r>
            <a:r>
              <a:rPr dirty="0" sz="1050" spc="5" b="1">
                <a:latin typeface="游ゴシック"/>
                <a:cs typeface="游ゴシック"/>
              </a:rPr>
              <a:t>抗体</a:t>
            </a:r>
            <a:r>
              <a:rPr dirty="0" sz="1050" spc="-15" b="1">
                <a:latin typeface="游ゴシック"/>
                <a:cs typeface="游ゴシック"/>
              </a:rPr>
              <a:t>が</a:t>
            </a:r>
            <a:r>
              <a:rPr dirty="0" sz="1050" spc="-5" b="1">
                <a:latin typeface="游ゴシック"/>
                <a:cs typeface="游ゴシック"/>
              </a:rPr>
              <a:t> 付かないスパイクを持ったウイルスが選択</a:t>
            </a:r>
            <a:r>
              <a:rPr dirty="0" sz="1050" spc="-15" b="1">
                <a:latin typeface="游ゴシック"/>
                <a:cs typeface="游ゴシック"/>
              </a:rPr>
              <a:t>さ</a:t>
            </a:r>
            <a:r>
              <a:rPr dirty="0" sz="1050" spc="-5" b="1">
                <a:latin typeface="游ゴシック"/>
                <a:cs typeface="游ゴシック"/>
              </a:rPr>
              <a:t>れます</a:t>
            </a:r>
            <a:r>
              <a:rPr dirty="0" sz="1050" spc="-15" b="1">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それが（ウィルスの）変異</a:t>
            </a:r>
            <a:r>
              <a:rPr dirty="0" sz="1050" spc="-20">
                <a:latin typeface="游ゴシック"/>
                <a:cs typeface="游ゴシック"/>
              </a:rPr>
              <a:t>と</a:t>
            </a:r>
            <a:r>
              <a:rPr dirty="0" sz="1050">
                <a:latin typeface="游ゴシック"/>
                <a:cs typeface="游ゴシック"/>
              </a:rPr>
              <a:t>い</a:t>
            </a:r>
            <a:r>
              <a:rPr dirty="0" sz="1050" spc="-20">
                <a:latin typeface="游ゴシック"/>
                <a:cs typeface="游ゴシック"/>
              </a:rPr>
              <a:t>う</a:t>
            </a:r>
            <a:r>
              <a:rPr dirty="0" sz="1050" spc="-10">
                <a:latin typeface="游ゴシック"/>
                <a:cs typeface="游ゴシック"/>
              </a:rPr>
              <a:t>ことですね</a:t>
            </a:r>
            <a:r>
              <a:rPr dirty="0" sz="1050" spc="-50">
                <a:latin typeface="游ゴシック"/>
                <a:cs typeface="游ゴシック"/>
              </a:rPr>
              <a:t>。</a:t>
            </a:r>
            <a:endParaRPr sz="1050">
              <a:latin typeface="游ゴシック"/>
              <a:cs typeface="游ゴシック"/>
            </a:endParaRPr>
          </a:p>
          <a:p>
            <a:pPr marL="550545" marR="3221355" indent="-538480">
              <a:lnSpc>
                <a:spcPct val="135200"/>
              </a:lnSpc>
              <a:spcBef>
                <a:spcPts val="1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はい、そうです、増えてい</a:t>
            </a:r>
            <a:r>
              <a:rPr dirty="0" sz="1050" spc="-20">
                <a:latin typeface="游ゴシック"/>
                <a:cs typeface="游ゴシック"/>
              </a:rPr>
              <a:t>く</a:t>
            </a:r>
            <a:r>
              <a:rPr dirty="0" sz="1050">
                <a:latin typeface="游ゴシック"/>
                <a:cs typeface="游ゴシック"/>
              </a:rPr>
              <a:t>わ</a:t>
            </a:r>
            <a:r>
              <a:rPr dirty="0" sz="1050" spc="-20">
                <a:latin typeface="游ゴシック"/>
                <a:cs typeface="游ゴシック"/>
              </a:rPr>
              <a:t>け</a:t>
            </a:r>
            <a:r>
              <a:rPr dirty="0" sz="1050" spc="-10">
                <a:latin typeface="游ゴシック"/>
                <a:cs typeface="游ゴシック"/>
              </a:rPr>
              <a:t>ですよ</a:t>
            </a:r>
            <a:r>
              <a:rPr dirty="0" sz="1050" spc="-50">
                <a:latin typeface="游ゴシック"/>
                <a:cs typeface="游ゴシック"/>
              </a:rPr>
              <a:t>。</a:t>
            </a:r>
            <a:r>
              <a:rPr dirty="0" sz="1050" spc="-10">
                <a:latin typeface="游ゴシック"/>
                <a:cs typeface="游ゴシック"/>
              </a:rPr>
              <a:t>ということは、初めだけ効くんですよね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初めは武漢型のウイルス増えたんじゃんないですか。</a:t>
            </a:r>
            <a:endParaRPr sz="1050">
              <a:latin typeface="游ゴシック"/>
              <a:cs typeface="游ゴシック"/>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3060065"/>
          </a:xfrm>
          <a:prstGeom prst="rect">
            <a:avLst/>
          </a:prstGeom>
        </p:spPr>
        <p:txBody>
          <a:bodyPr wrap="square" lIns="0" tIns="69215" rIns="0" bIns="0" rtlCol="0" vert="horz">
            <a:spAutoFit/>
          </a:bodyPr>
          <a:lstStyle/>
          <a:p>
            <a:pPr marL="550545">
              <a:lnSpc>
                <a:spcPct val="100000"/>
              </a:lnSpc>
              <a:spcBef>
                <a:spcPts val="545"/>
              </a:spcBef>
            </a:pPr>
            <a:r>
              <a:rPr dirty="0" sz="1050" spc="-15">
                <a:latin typeface="游ゴシック"/>
                <a:cs typeface="游ゴシック"/>
              </a:rPr>
              <a:t>初めだけ効いていたんです。</a:t>
            </a:r>
            <a:endParaRPr sz="1050">
              <a:latin typeface="游ゴシック"/>
              <a:cs typeface="游ゴシック"/>
            </a:endParaRPr>
          </a:p>
          <a:p>
            <a:pPr marL="550545">
              <a:lnSpc>
                <a:spcPct val="100000"/>
              </a:lnSpc>
              <a:spcBef>
                <a:spcPts val="445"/>
              </a:spcBef>
            </a:pPr>
            <a:r>
              <a:rPr dirty="0" sz="1050" spc="-65">
                <a:latin typeface="游ゴシック"/>
                <a:cs typeface="游ゴシック"/>
              </a:rPr>
              <a:t>ちょっとすると段々、</a:t>
            </a:r>
            <a:r>
              <a:rPr dirty="0" sz="1050" spc="-10">
                <a:latin typeface="游ゴシック"/>
                <a:cs typeface="游ゴシック"/>
              </a:rPr>
              <a:t>（ウィルスの）</a:t>
            </a:r>
            <a:r>
              <a:rPr dirty="0" sz="1050" spc="-25">
                <a:latin typeface="游ゴシック"/>
                <a:cs typeface="游ゴシック"/>
              </a:rPr>
              <a:t>変異が増えていって効かなくなるじゃないすか。</a:t>
            </a:r>
            <a:endParaRPr sz="1050">
              <a:latin typeface="游ゴシック"/>
              <a:cs typeface="游ゴシック"/>
            </a:endParaRPr>
          </a:p>
          <a:p>
            <a:pPr marL="416559" marR="5080" indent="137160">
              <a:lnSpc>
                <a:spcPts val="1720"/>
              </a:lnSpc>
              <a:spcBef>
                <a:spcPts val="114"/>
              </a:spcBef>
            </a:pPr>
            <a:r>
              <a:rPr dirty="0" sz="1050" spc="10">
                <a:latin typeface="游ゴシック"/>
                <a:cs typeface="游ゴシック"/>
              </a:rPr>
              <a:t>そうするとですね、何が問題かっていうとね、初めのウイルスは免疫をよく誘導するんですけ</a:t>
            </a:r>
            <a:r>
              <a:rPr dirty="0" sz="1050" spc="-180">
                <a:latin typeface="游ゴシック"/>
                <a:cs typeface="游ゴシック"/>
              </a:rPr>
              <a:t>ども、</a:t>
            </a:r>
            <a:r>
              <a:rPr dirty="0" sz="1050" spc="-5" b="1">
                <a:solidFill>
                  <a:srgbClr val="0000FF"/>
                </a:solidFill>
                <a:latin typeface="游ゴシック"/>
                <a:cs typeface="游ゴシック"/>
              </a:rPr>
              <a:t>（</a:t>
            </a:r>
            <a:r>
              <a:rPr dirty="0" sz="1050" spc="-10" b="1">
                <a:solidFill>
                  <a:srgbClr val="0000FF"/>
                </a:solidFill>
                <a:latin typeface="游ゴシック"/>
                <a:cs typeface="游ゴシック"/>
              </a:rPr>
              <a:t>ウィルスの変異が</a:t>
            </a:r>
            <a:r>
              <a:rPr dirty="0" sz="1050" spc="-5" b="1">
                <a:solidFill>
                  <a:srgbClr val="0000FF"/>
                </a:solidFill>
                <a:latin typeface="游ゴシック"/>
                <a:cs typeface="游ゴシック"/>
              </a:rPr>
              <a:t>）</a:t>
            </a:r>
            <a:r>
              <a:rPr dirty="0" sz="1050" spc="-15" b="1">
                <a:solidFill>
                  <a:srgbClr val="0000FF"/>
                </a:solidFill>
                <a:latin typeface="游ゴシック"/>
                <a:cs typeface="游ゴシック"/>
              </a:rPr>
              <a:t>増えていくとね、より免疫を誘導しないものになってきます</a:t>
            </a:r>
            <a:r>
              <a:rPr dirty="0" sz="1050" spc="-15">
                <a:latin typeface="游ゴシック"/>
                <a:cs typeface="游ゴシック"/>
              </a:rPr>
              <a:t>。</a:t>
            </a:r>
            <a:endParaRPr sz="1050">
              <a:latin typeface="游ゴシック"/>
              <a:cs typeface="游ゴシック"/>
            </a:endParaRPr>
          </a:p>
          <a:p>
            <a:pPr marL="553085">
              <a:lnSpc>
                <a:spcPct val="100000"/>
              </a:lnSpc>
              <a:spcBef>
                <a:spcPts val="305"/>
              </a:spcBef>
            </a:pPr>
            <a:r>
              <a:rPr dirty="0" sz="1050">
                <a:latin typeface="游ゴシック"/>
                <a:cs typeface="游ゴシック"/>
              </a:rPr>
              <a:t>ということは感染しても抗体ができないみたいなね、そういうウイルスになるから、だから</a:t>
            </a:r>
            <a:r>
              <a:rPr dirty="0" sz="1050" spc="-50" b="1">
                <a:latin typeface="游ゴシック"/>
                <a:cs typeface="游ゴシック"/>
              </a:rPr>
              <a:t>こ</a:t>
            </a:r>
            <a:endParaRPr sz="1050">
              <a:latin typeface="游ゴシック"/>
              <a:cs typeface="游ゴシック"/>
            </a:endParaRPr>
          </a:p>
          <a:p>
            <a:pPr marL="12700" marR="1612900" indent="403860">
              <a:lnSpc>
                <a:spcPct val="135200"/>
              </a:lnSpc>
              <a:tabLst>
                <a:tab pos="548640" algn="l"/>
              </a:tabLst>
            </a:pPr>
            <a:r>
              <a:rPr dirty="0" sz="1050" spc="-10" b="1">
                <a:latin typeface="游ゴシック"/>
                <a:cs typeface="游ゴシック"/>
              </a:rPr>
              <a:t>のようなウイルスに対してワクチン接種し</a:t>
            </a:r>
            <a:r>
              <a:rPr dirty="0" sz="1050" spc="-20" b="1">
                <a:latin typeface="游ゴシック"/>
                <a:cs typeface="游ゴシック"/>
              </a:rPr>
              <a:t>て</a:t>
            </a:r>
            <a:r>
              <a:rPr dirty="0" sz="1050" spc="-10" b="1">
                <a:latin typeface="游ゴシック"/>
                <a:cs typeface="游ゴシック"/>
              </a:rPr>
              <a:t>は絶対やるべきではない</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なるほど。この変異が多い</a:t>
            </a:r>
            <a:r>
              <a:rPr dirty="0" sz="1050" spc="-20">
                <a:latin typeface="游ゴシック"/>
                <a:cs typeface="游ゴシック"/>
              </a:rPr>
              <a:t>と</a:t>
            </a:r>
            <a:r>
              <a:rPr dirty="0" sz="1050">
                <a:latin typeface="游ゴシック"/>
                <a:cs typeface="游ゴシック"/>
              </a:rPr>
              <a:t>い</a:t>
            </a:r>
            <a:r>
              <a:rPr dirty="0" sz="1050" spc="-20">
                <a:latin typeface="游ゴシック"/>
                <a:cs typeface="游ゴシック"/>
              </a:rPr>
              <a:t>う</a:t>
            </a:r>
            <a:r>
              <a:rPr dirty="0" sz="1050" spc="-10">
                <a:latin typeface="游ゴシック"/>
                <a:cs typeface="游ゴシック"/>
              </a:rPr>
              <a:t>・・</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変異は実は多くてね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この新型コロナというのは</a:t>
            </a:r>
            <a:r>
              <a:rPr dirty="0" sz="1050" spc="-20">
                <a:latin typeface="游ゴシック"/>
                <a:cs typeface="游ゴシック"/>
              </a:rPr>
              <a:t>、</a:t>
            </a:r>
            <a:r>
              <a:rPr dirty="0" sz="1050">
                <a:latin typeface="游ゴシック"/>
                <a:cs typeface="游ゴシック"/>
              </a:rPr>
              <a:t>特</a:t>
            </a:r>
            <a:r>
              <a:rPr dirty="0" sz="1050" spc="-20">
                <a:latin typeface="游ゴシック"/>
                <a:cs typeface="游ゴシック"/>
              </a:rPr>
              <a:t>に</a:t>
            </a:r>
            <a:r>
              <a:rPr dirty="0" sz="1050" spc="-10">
                <a:latin typeface="游ゴシック"/>
                <a:cs typeface="游ゴシック"/>
              </a:rPr>
              <a:t>変異が多いウィルスなんですか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多いほうです</a:t>
            </a:r>
            <a:r>
              <a:rPr dirty="0" sz="1050" spc="-50">
                <a:latin typeface="游ゴシック"/>
                <a:cs typeface="游ゴシック"/>
              </a:rPr>
              <a:t>。</a:t>
            </a:r>
            <a:endParaRPr sz="1050">
              <a:latin typeface="游ゴシック"/>
              <a:cs typeface="游ゴシック"/>
            </a:endParaRPr>
          </a:p>
          <a:p>
            <a:pPr algn="just" marL="416559" marR="5080" indent="137160">
              <a:lnSpc>
                <a:spcPct val="135200"/>
              </a:lnSpc>
            </a:pPr>
            <a:r>
              <a:rPr dirty="0" sz="1050" spc="10">
                <a:latin typeface="游ゴシック"/>
                <a:cs typeface="游ゴシック"/>
              </a:rPr>
              <a:t>私は</a:t>
            </a:r>
            <a:r>
              <a:rPr dirty="0" sz="1050" spc="15">
                <a:latin typeface="游ゴシック"/>
                <a:cs typeface="游ゴシック"/>
              </a:rPr>
              <a:t>2021</a:t>
            </a:r>
            <a:r>
              <a:rPr dirty="0" sz="1050" spc="5">
                <a:latin typeface="游ゴシック"/>
                <a:cs typeface="游ゴシック"/>
              </a:rPr>
              <a:t>年ぐらいからメディアを集めて</a:t>
            </a:r>
            <a:r>
              <a:rPr dirty="0" sz="1050" b="1">
                <a:solidFill>
                  <a:srgbClr val="0000FF"/>
                </a:solidFill>
                <a:latin typeface="游ゴシック"/>
                <a:cs typeface="游ゴシック"/>
              </a:rPr>
              <a:t>変異が多いウイルスに対しては、ワクチン打つのは間</a:t>
            </a:r>
            <a:r>
              <a:rPr dirty="0" sz="1050" spc="20" b="1">
                <a:solidFill>
                  <a:srgbClr val="0000FF"/>
                </a:solidFill>
                <a:latin typeface="游ゴシック"/>
                <a:cs typeface="游ゴシック"/>
              </a:rPr>
              <a:t>違いだ</a:t>
            </a:r>
            <a:r>
              <a:rPr dirty="0" sz="1050" spc="10">
                <a:latin typeface="游ゴシック"/>
                <a:cs typeface="游ゴシック"/>
              </a:rPr>
              <a:t>という話をずっと実は言ってたんですけれども、その攻撃というか、それは間違いだって</a:t>
            </a:r>
            <a:r>
              <a:rPr dirty="0" sz="1050" spc="-5">
                <a:latin typeface="游ゴシック"/>
                <a:cs typeface="游ゴシック"/>
              </a:rPr>
              <a:t>散々言われていたんですが、今現在は、</a:t>
            </a:r>
            <a:r>
              <a:rPr dirty="0" sz="1050" spc="-10" b="1">
                <a:latin typeface="游ゴシック"/>
                <a:cs typeface="游ゴシック"/>
              </a:rPr>
              <a:t>世界中の人たちはそれを事実として認めた</a:t>
            </a:r>
            <a:r>
              <a:rPr dirty="0" sz="1050" spc="-15">
                <a:latin typeface="游ゴシック"/>
                <a:cs typeface="游ゴシック"/>
              </a:rPr>
              <a:t>。</a:t>
            </a:r>
            <a:endParaRPr sz="1050">
              <a:latin typeface="游ゴシック"/>
              <a:cs typeface="游ゴシック"/>
            </a:endParaRPr>
          </a:p>
          <a:p>
            <a:pPr algn="just" marL="12700">
              <a:lnSpc>
                <a:spcPct val="100000"/>
              </a:lnSpc>
              <a:spcBef>
                <a:spcPts val="459"/>
              </a:spcBef>
            </a:pPr>
            <a:r>
              <a:rPr dirty="0" sz="1050" spc="-10" b="1">
                <a:latin typeface="游ゴシック"/>
                <a:cs typeface="游ゴシック"/>
              </a:rPr>
              <a:t>及川</a:t>
            </a:r>
            <a:r>
              <a:rPr dirty="0" sz="1050" spc="-15">
                <a:latin typeface="游ゴシック"/>
                <a:cs typeface="游ゴシック"/>
              </a:rPr>
              <a:t>：  なるほど、先生は早い時期にワクチンじゃなくて、治療剤・・・</a:t>
            </a:r>
            <a:endParaRPr sz="1050">
              <a:latin typeface="游ゴシック"/>
              <a:cs typeface="游ゴシック"/>
            </a:endParaRPr>
          </a:p>
        </p:txBody>
      </p:sp>
      <p:sp>
        <p:nvSpPr>
          <p:cNvPr id="3" name="object 3" descr=""/>
          <p:cNvSpPr txBox="1"/>
          <p:nvPr/>
        </p:nvSpPr>
        <p:spPr>
          <a:xfrm>
            <a:off x="706627" y="8538464"/>
            <a:ext cx="6359525" cy="126809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a:t>
            </a:r>
            <a:r>
              <a:rPr dirty="0" sz="1050" spc="-20" b="1">
                <a:solidFill>
                  <a:srgbClr val="FF0000"/>
                </a:solidFill>
                <a:latin typeface="游ゴシック"/>
                <a:cs typeface="游ゴシック"/>
              </a:rPr>
              <a:t>日本人のコロナウィルに対する抗体レベル</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90"/>
              </a:spcBef>
            </a:pPr>
            <a:endParaRPr sz="1100">
              <a:latin typeface="游ゴシック"/>
              <a:cs typeface="游ゴシック"/>
            </a:endParaRPr>
          </a:p>
          <a:p>
            <a:pPr marL="12700">
              <a:lnSpc>
                <a:spcPct val="100000"/>
              </a:lnSpc>
            </a:pPr>
            <a:r>
              <a:rPr dirty="0" sz="1050" spc="-10">
                <a:latin typeface="游ゴシック"/>
                <a:cs typeface="游ゴシック"/>
              </a:rPr>
              <a:t>（37:23）</a:t>
            </a:r>
            <a:endParaRPr sz="1050">
              <a:latin typeface="游ゴシック"/>
              <a:cs typeface="游ゴシック"/>
            </a:endParaRPr>
          </a:p>
          <a:p>
            <a:pPr marL="416559" marR="508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a:t>
            </a:r>
            <a:r>
              <a:rPr dirty="0" sz="1050">
                <a:latin typeface="游ゴシック"/>
                <a:cs typeface="游ゴシック"/>
              </a:rPr>
              <a:t>う</a:t>
            </a:r>
            <a:r>
              <a:rPr dirty="0" sz="1050" spc="-280">
                <a:latin typeface="游ゴシック"/>
                <a:cs typeface="游ゴシック"/>
              </a:rPr>
              <a:t>、</a:t>
            </a:r>
            <a:r>
              <a:rPr dirty="0" sz="1050" spc="-10">
                <a:latin typeface="游ゴシック"/>
                <a:cs typeface="游ゴシック"/>
              </a:rPr>
              <a:t>治療剤を開発しないとい</a:t>
            </a:r>
            <a:r>
              <a:rPr dirty="0" sz="1050" spc="-20">
                <a:latin typeface="游ゴシック"/>
                <a:cs typeface="游ゴシック"/>
              </a:rPr>
              <a:t>け</a:t>
            </a:r>
            <a:r>
              <a:rPr dirty="0" sz="1050" spc="-10">
                <a:latin typeface="游ゴシック"/>
                <a:cs typeface="游ゴシック"/>
              </a:rPr>
              <a:t>ないというの</a:t>
            </a:r>
            <a:r>
              <a:rPr dirty="0" sz="1050">
                <a:latin typeface="游ゴシック"/>
                <a:cs typeface="游ゴシック"/>
              </a:rPr>
              <a:t>と</a:t>
            </a:r>
            <a:r>
              <a:rPr dirty="0" sz="1050" spc="-280">
                <a:latin typeface="游ゴシック"/>
                <a:cs typeface="游ゴシック"/>
              </a:rPr>
              <a:t>、</a:t>
            </a:r>
            <a:r>
              <a:rPr dirty="0" sz="1050" spc="-10">
                <a:latin typeface="游ゴシック"/>
                <a:cs typeface="游ゴシック"/>
              </a:rPr>
              <a:t>あ</a:t>
            </a:r>
            <a:r>
              <a:rPr dirty="0" sz="1050">
                <a:latin typeface="游ゴシック"/>
                <a:cs typeface="游ゴシック"/>
              </a:rPr>
              <a:t>と</a:t>
            </a:r>
            <a:r>
              <a:rPr dirty="0" sz="1050" spc="-280">
                <a:latin typeface="游ゴシック"/>
                <a:cs typeface="游ゴシック"/>
              </a:rPr>
              <a:t>、</a:t>
            </a:r>
            <a:r>
              <a:rPr dirty="0" sz="1050" spc="-10">
                <a:latin typeface="游ゴシック"/>
                <a:cs typeface="游ゴシック"/>
              </a:rPr>
              <a:t>もう一つは抗体レベルを測ったんです</a:t>
            </a:r>
            <a:r>
              <a:rPr dirty="0" sz="1050" spc="-50">
                <a:latin typeface="游ゴシック"/>
                <a:cs typeface="游ゴシック"/>
              </a:rPr>
              <a:t>、 </a:t>
            </a:r>
            <a:r>
              <a:rPr dirty="0" sz="1050" spc="-10">
                <a:latin typeface="游ゴシック"/>
                <a:cs typeface="游ゴシック"/>
              </a:rPr>
              <a:t>2020年に</a:t>
            </a:r>
            <a:r>
              <a:rPr dirty="0" sz="1050" spc="-50">
                <a:latin typeface="游ゴシック"/>
                <a:cs typeface="游ゴシック"/>
              </a:rPr>
              <a:t>。</a:t>
            </a:r>
            <a:endParaRPr sz="1050">
              <a:latin typeface="游ゴシック"/>
              <a:cs typeface="游ゴシック"/>
            </a:endParaRPr>
          </a:p>
          <a:p>
            <a:pPr marL="551815">
              <a:lnSpc>
                <a:spcPct val="100000"/>
              </a:lnSpc>
              <a:spcBef>
                <a:spcPts val="445"/>
              </a:spcBef>
            </a:pPr>
            <a:r>
              <a:rPr dirty="0" sz="1050">
                <a:latin typeface="游ゴシック"/>
                <a:cs typeface="游ゴシック"/>
              </a:rPr>
              <a:t>400</a:t>
            </a:r>
            <a:r>
              <a:rPr dirty="0" sz="1050" spc="-10">
                <a:latin typeface="游ゴシック"/>
                <a:cs typeface="游ゴシック"/>
              </a:rPr>
              <a:t>人ぐらいボランティアを集めまして、抗体レベルを測ったんですよ、そうするとね、</a:t>
            </a:r>
            <a:r>
              <a:rPr dirty="0" sz="1050" spc="-20" b="1">
                <a:latin typeface="游ゴシック"/>
                <a:cs typeface="游ゴシック"/>
              </a:rPr>
              <a:t>日本人</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4546092"/>
            <a:ext cx="6237732" cy="3508248"/>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6</a:t>
            </a:r>
            <a:r>
              <a:rPr dirty="0" baseline="2645" sz="1575" spc="-37"/>
              <a:t>-</a:t>
            </a:r>
            <a:endParaRPr baseline="2645" sz="1575"/>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1541780"/>
          </a:xfrm>
          <a:prstGeom prst="rect">
            <a:avLst/>
          </a:prstGeom>
        </p:spPr>
        <p:txBody>
          <a:bodyPr wrap="square" lIns="0" tIns="69215" rIns="0" bIns="0" rtlCol="0" vert="horz">
            <a:spAutoFit/>
          </a:bodyPr>
          <a:lstStyle/>
          <a:p>
            <a:pPr marL="416559">
              <a:lnSpc>
                <a:spcPct val="100000"/>
              </a:lnSpc>
              <a:spcBef>
                <a:spcPts val="545"/>
              </a:spcBef>
            </a:pPr>
            <a:r>
              <a:rPr dirty="0" sz="1050" spc="-10" b="1">
                <a:latin typeface="游ゴシック"/>
                <a:cs typeface="游ゴシック"/>
              </a:rPr>
              <a:t>の約</a:t>
            </a:r>
            <a:r>
              <a:rPr dirty="0" sz="1050" b="1">
                <a:latin typeface="游ゴシック"/>
                <a:cs typeface="游ゴシック"/>
              </a:rPr>
              <a:t>7</a:t>
            </a:r>
            <a:r>
              <a:rPr dirty="0" sz="1050" spc="-20" b="1">
                <a:latin typeface="游ゴシック"/>
                <a:cs typeface="游ゴシック"/>
              </a:rPr>
              <a:t>割が一定の抗体を持っている</a:t>
            </a:r>
            <a:r>
              <a:rPr dirty="0" sz="1050" spc="-50">
                <a:latin typeface="游ゴシック"/>
                <a:cs typeface="游ゴシック"/>
              </a:rPr>
              <a:t>。</a:t>
            </a:r>
            <a:endParaRPr sz="1050">
              <a:latin typeface="游ゴシック"/>
              <a:cs typeface="游ゴシック"/>
            </a:endParaRPr>
          </a:p>
          <a:p>
            <a:pPr marL="12700" marR="3088005" indent="537845">
              <a:lnSpc>
                <a:spcPct val="135200"/>
              </a:lnSpc>
              <a:tabLst>
                <a:tab pos="548640" algn="l"/>
              </a:tabLst>
            </a:pPr>
            <a:r>
              <a:rPr dirty="0" sz="1050" spc="-10" b="1">
                <a:latin typeface="游ゴシック"/>
                <a:cs typeface="游ゴシック"/>
              </a:rPr>
              <a:t>低いレベルながら免疫を持っていた</a:t>
            </a:r>
            <a:r>
              <a:rPr dirty="0" sz="1050" spc="-10">
                <a:latin typeface="游ゴシック"/>
                <a:cs typeface="游ゴシック"/>
              </a:rPr>
              <a:t>んで</a:t>
            </a:r>
            <a:r>
              <a:rPr dirty="0" sz="1050" spc="-20">
                <a:latin typeface="游ゴシック"/>
                <a:cs typeface="游ゴシック"/>
              </a:rPr>
              <a:t>す</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元々持ってたってことです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元々は、</a:t>
            </a:r>
            <a:r>
              <a:rPr dirty="0" sz="1050" spc="-10" b="1">
                <a:latin typeface="游ゴシック"/>
                <a:cs typeface="游ゴシック"/>
              </a:rPr>
              <a:t>古いコロナウイル</a:t>
            </a:r>
            <a:r>
              <a:rPr dirty="0" sz="1050" spc="-20" b="1">
                <a:latin typeface="游ゴシック"/>
                <a:cs typeface="游ゴシック"/>
              </a:rPr>
              <a:t>ス</a:t>
            </a:r>
            <a:r>
              <a:rPr dirty="0" sz="1050" b="1">
                <a:latin typeface="游ゴシック"/>
                <a:cs typeface="游ゴシック"/>
              </a:rPr>
              <a:t>に</a:t>
            </a:r>
            <a:r>
              <a:rPr dirty="0" sz="1050" spc="-20" b="1">
                <a:latin typeface="游ゴシック"/>
                <a:cs typeface="游ゴシック"/>
              </a:rPr>
              <a:t>感</a:t>
            </a:r>
            <a:r>
              <a:rPr dirty="0" sz="1050" spc="-10" b="1">
                <a:latin typeface="游ゴシック"/>
                <a:cs typeface="游ゴシック"/>
              </a:rPr>
              <a:t>染するんですよ、日本人は</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その免疫が残っていて、それが新型に反応してるという証拠があったんですよ。</a:t>
            </a:r>
            <a:endParaRPr sz="1050">
              <a:latin typeface="游ゴシック"/>
              <a:cs typeface="游ゴシック"/>
            </a:endParaRPr>
          </a:p>
          <a:p>
            <a:pPr marL="416559" marR="5080" indent="135255">
              <a:lnSpc>
                <a:spcPct val="135200"/>
              </a:lnSpc>
            </a:pPr>
            <a:r>
              <a:rPr dirty="0" sz="1050" spc="-10">
                <a:latin typeface="游ゴシック"/>
                <a:cs typeface="游ゴシック"/>
              </a:rPr>
              <a:t>同じ話を理研がですね、我々発表した翌年に、やっぱ発表していて、約</a:t>
            </a:r>
            <a:r>
              <a:rPr dirty="0" sz="1050">
                <a:latin typeface="游ゴシック"/>
                <a:cs typeface="游ゴシック"/>
              </a:rPr>
              <a:t>8</a:t>
            </a:r>
            <a:r>
              <a:rPr dirty="0" sz="1050" spc="-15">
                <a:latin typeface="游ゴシック"/>
                <a:cs typeface="游ゴシック"/>
              </a:rPr>
              <a:t>割の人たちはウイルスをやっつける仕組みを持ってると。</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2596896"/>
            <a:ext cx="6283452" cy="3532631"/>
          </a:xfrm>
          <a:prstGeom prst="rect">
            <a:avLst/>
          </a:prstGeom>
        </p:spPr>
      </p:pic>
      <p:pic>
        <p:nvPicPr>
          <p:cNvPr id="4" name="object 4" descr=""/>
          <p:cNvPicPr/>
          <p:nvPr/>
        </p:nvPicPr>
        <p:blipFill>
          <a:blip r:embed="rId3" cstate="print"/>
          <a:stretch>
            <a:fillRect/>
          </a:stretch>
        </p:blipFill>
        <p:spPr>
          <a:xfrm>
            <a:off x="719327" y="6213348"/>
            <a:ext cx="6300216" cy="3543302"/>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7</a:t>
            </a:r>
            <a:r>
              <a:rPr dirty="0" baseline="2645" sz="1575" spc="-37"/>
              <a:t>-</a:t>
            </a:r>
            <a:endParaRPr baseline="2645" sz="1575"/>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8</a:t>
            </a:r>
            <a:r>
              <a:rPr dirty="0" baseline="2645" sz="1575" spc="-37"/>
              <a:t>-</a:t>
            </a:r>
            <a:endParaRPr baseline="2645" sz="1575"/>
          </a:p>
        </p:txBody>
      </p:sp>
      <p:sp>
        <p:nvSpPr>
          <p:cNvPr id="2" name="object 2" descr=""/>
          <p:cNvSpPr txBox="1"/>
          <p:nvPr/>
        </p:nvSpPr>
        <p:spPr>
          <a:xfrm>
            <a:off x="706627" y="989178"/>
            <a:ext cx="6325870" cy="240919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ということは、</a:t>
            </a:r>
            <a:r>
              <a:rPr dirty="0" sz="1050" spc="-10" b="1">
                <a:latin typeface="游ゴシック"/>
                <a:cs typeface="游ゴシック"/>
              </a:rPr>
              <a:t>日本人が8割持ってたってこと</a:t>
            </a:r>
            <a:r>
              <a:rPr dirty="0" sz="1050" spc="-20" b="1">
                <a:latin typeface="游ゴシック"/>
                <a:cs typeface="游ゴシック"/>
              </a:rPr>
              <a:t>は</a:t>
            </a:r>
            <a:r>
              <a:rPr dirty="0" sz="1050" b="1">
                <a:latin typeface="游ゴシック"/>
                <a:cs typeface="游ゴシック"/>
              </a:rPr>
              <a:t>、</a:t>
            </a:r>
            <a:r>
              <a:rPr dirty="0" sz="1050" spc="-20" b="1">
                <a:latin typeface="游ゴシック"/>
                <a:cs typeface="游ゴシック"/>
              </a:rPr>
              <a:t>何</a:t>
            </a:r>
            <a:r>
              <a:rPr dirty="0" sz="1050" spc="-10" b="1">
                <a:latin typeface="游ゴシック"/>
                <a:cs typeface="游ゴシック"/>
              </a:rPr>
              <a:t>もしない方が良かった</a:t>
            </a:r>
            <a:r>
              <a:rPr dirty="0" sz="1050" spc="-10">
                <a:latin typeface="游ゴシック"/>
                <a:cs typeface="游ゴシック"/>
              </a:rPr>
              <a:t>ってことですか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私は</a:t>
            </a:r>
            <a:r>
              <a:rPr dirty="0" sz="1050" spc="-10" b="1">
                <a:latin typeface="游ゴシック"/>
                <a:cs typeface="游ゴシック"/>
              </a:rPr>
              <a:t>何もやるべきでは無か</a:t>
            </a:r>
            <a:r>
              <a:rPr dirty="0" sz="1050" spc="-20" b="1">
                <a:latin typeface="游ゴシック"/>
                <a:cs typeface="游ゴシック"/>
              </a:rPr>
              <a:t>っ</a:t>
            </a:r>
            <a:r>
              <a:rPr dirty="0" sz="1050" b="1">
                <a:latin typeface="游ゴシック"/>
                <a:cs typeface="游ゴシック"/>
              </a:rPr>
              <a:t>た</a:t>
            </a:r>
            <a:r>
              <a:rPr dirty="0" sz="1050" spc="-20">
                <a:latin typeface="游ゴシック"/>
                <a:cs typeface="游ゴシック"/>
              </a:rPr>
              <a:t>と</a:t>
            </a:r>
            <a:r>
              <a:rPr dirty="0" sz="1050" spc="-10">
                <a:latin typeface="游ゴシック"/>
                <a:cs typeface="游ゴシック"/>
              </a:rPr>
              <a:t>、そうなんですよ</a:t>
            </a:r>
            <a:r>
              <a:rPr dirty="0" sz="1050" spc="-50">
                <a:latin typeface="游ゴシック"/>
                <a:cs typeface="游ゴシック"/>
              </a:rPr>
              <a:t>。</a:t>
            </a:r>
            <a:endParaRPr sz="1050">
              <a:latin typeface="游ゴシック"/>
              <a:cs typeface="游ゴシック"/>
            </a:endParaRPr>
          </a:p>
          <a:p>
            <a:pPr marL="550545" marR="5080" indent="2540">
              <a:lnSpc>
                <a:spcPts val="1720"/>
              </a:lnSpc>
              <a:spcBef>
                <a:spcPts val="114"/>
              </a:spcBef>
            </a:pPr>
            <a:r>
              <a:rPr dirty="0" sz="1050" spc="10">
                <a:latin typeface="游ゴシック"/>
                <a:cs typeface="游ゴシック"/>
              </a:rPr>
              <a:t>そうなんですよ。そういう話を実はずっと言ってたんですけれども、オリンピックですよね。</a:t>
            </a:r>
            <a:r>
              <a:rPr dirty="0" sz="1050" spc="-15">
                <a:latin typeface="游ゴシック"/>
                <a:cs typeface="游ゴシック"/>
              </a:rPr>
              <a:t>オリンピックをどうしてもやりたかった人たちがいるじゃないですか。</a:t>
            </a:r>
            <a:endParaRPr sz="1050">
              <a:latin typeface="游ゴシック"/>
              <a:cs typeface="游ゴシック"/>
            </a:endParaRPr>
          </a:p>
          <a:p>
            <a:pPr marL="553085">
              <a:lnSpc>
                <a:spcPct val="100000"/>
              </a:lnSpc>
              <a:spcBef>
                <a:spcPts val="305"/>
              </a:spcBef>
            </a:pPr>
            <a:r>
              <a:rPr dirty="0" sz="1050" spc="-5">
                <a:latin typeface="游ゴシック"/>
                <a:cs typeface="游ゴシック"/>
              </a:rPr>
              <a:t>やめればよかったんですけども、おそらくワクチンなんて打たなくてやってもよかったと思い</a:t>
            </a:r>
            <a:endParaRPr sz="1050">
              <a:latin typeface="游ゴシック"/>
              <a:cs typeface="游ゴシック"/>
            </a:endParaRPr>
          </a:p>
          <a:p>
            <a:pPr marL="416559">
              <a:lnSpc>
                <a:spcPct val="100000"/>
              </a:lnSpc>
              <a:spcBef>
                <a:spcPts val="445"/>
              </a:spcBef>
            </a:pPr>
            <a:r>
              <a:rPr dirty="0" sz="1050" spc="-25">
                <a:latin typeface="游ゴシック"/>
                <a:cs typeface="游ゴシック"/>
              </a:rPr>
              <a:t>ます。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なるほど、だけど世界中か</a:t>
            </a:r>
            <a:r>
              <a:rPr dirty="0" sz="1050" spc="-20">
                <a:latin typeface="游ゴシック"/>
                <a:cs typeface="游ゴシック"/>
              </a:rPr>
              <a:t>ら</a:t>
            </a:r>
            <a:r>
              <a:rPr dirty="0" sz="1050">
                <a:latin typeface="游ゴシック"/>
                <a:cs typeface="游ゴシック"/>
              </a:rPr>
              <a:t>来</a:t>
            </a:r>
            <a:r>
              <a:rPr dirty="0" sz="1050" spc="-20">
                <a:latin typeface="游ゴシック"/>
                <a:cs typeface="游ゴシック"/>
              </a:rPr>
              <a:t>て</a:t>
            </a:r>
            <a:r>
              <a:rPr dirty="0" sz="1050" spc="-10">
                <a:latin typeface="游ゴシック"/>
                <a:cs typeface="游ゴシック"/>
              </a:rPr>
              <a:t>もらうためには・・</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来てもらうためには日本人</a:t>
            </a:r>
            <a:r>
              <a:rPr dirty="0" sz="1050" spc="-20">
                <a:latin typeface="游ゴシック"/>
                <a:cs typeface="游ゴシック"/>
              </a:rPr>
              <a:t>が</a:t>
            </a:r>
            <a:r>
              <a:rPr dirty="0" sz="1050">
                <a:latin typeface="游ゴシック"/>
                <a:cs typeface="游ゴシック"/>
              </a:rPr>
              <a:t>や</a:t>
            </a:r>
            <a:r>
              <a:rPr dirty="0" sz="1050" spc="-20">
                <a:latin typeface="游ゴシック"/>
                <a:cs typeface="游ゴシック"/>
              </a:rPr>
              <a:t>っ</a:t>
            </a:r>
            <a:r>
              <a:rPr dirty="0" sz="1050" spc="-10">
                <a:latin typeface="游ゴシック"/>
                <a:cs typeface="游ゴシック"/>
              </a:rPr>
              <a:t>ぱり大勢ワクチン打たなきゃいけないよ</a:t>
            </a:r>
            <a:r>
              <a:rPr dirty="0" sz="1050" spc="-20">
                <a:latin typeface="游ゴシック"/>
                <a:cs typeface="游ゴシック"/>
              </a:rPr>
              <a:t>ね</a:t>
            </a:r>
            <a:r>
              <a:rPr dirty="0" sz="1050">
                <a:latin typeface="游ゴシック"/>
                <a:cs typeface="游ゴシック"/>
              </a:rPr>
              <a:t>と</a:t>
            </a:r>
            <a:r>
              <a:rPr dirty="0" sz="1050" spc="-20">
                <a:latin typeface="游ゴシック"/>
                <a:cs typeface="游ゴシック"/>
              </a:rPr>
              <a:t>、</a:t>
            </a:r>
            <a:r>
              <a:rPr dirty="0" sz="1050" spc="-10">
                <a:latin typeface="游ゴシック"/>
                <a:cs typeface="游ゴシック"/>
              </a:rPr>
              <a:t>いう話になっ</a:t>
            </a:r>
            <a:r>
              <a:rPr dirty="0" sz="1050" spc="-50">
                <a:latin typeface="游ゴシック"/>
                <a:cs typeface="游ゴシック"/>
              </a:rPr>
              <a:t>た</a:t>
            </a:r>
            <a:r>
              <a:rPr dirty="0" sz="1050" spc="-10">
                <a:latin typeface="游ゴシック"/>
                <a:cs typeface="游ゴシック"/>
              </a:rPr>
              <a:t>んだと思いますよ</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政治的な理由で・・</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政治的な理由でもって</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3864356"/>
            <a:ext cx="6356350" cy="6035675"/>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（コロナの治療薬</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70"/>
              </a:spcBef>
            </a:pPr>
            <a:endParaRPr sz="1100">
              <a:latin typeface="游ゴシック"/>
              <a:cs typeface="游ゴシック"/>
            </a:endParaRPr>
          </a:p>
          <a:p>
            <a:pPr marL="12700">
              <a:lnSpc>
                <a:spcPct val="100000"/>
              </a:lnSpc>
            </a:pPr>
            <a:r>
              <a:rPr dirty="0" sz="1050" spc="-10">
                <a:latin typeface="游ゴシック"/>
                <a:cs typeface="游ゴシック"/>
              </a:rPr>
              <a:t>（38:40）</a:t>
            </a:r>
            <a:endParaRPr sz="1050">
              <a:latin typeface="游ゴシック"/>
              <a:cs typeface="游ゴシック"/>
            </a:endParaRPr>
          </a:p>
          <a:p>
            <a:pPr marL="416559" marR="36830" indent="-403860">
              <a:lnSpc>
                <a:spcPct val="135200"/>
              </a:lnSpc>
              <a:spcBef>
                <a:spcPts val="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そこでね、これ、是非お聞</a:t>
            </a:r>
            <a:r>
              <a:rPr dirty="0" sz="1050" spc="-20">
                <a:latin typeface="游ゴシック"/>
                <a:cs typeface="游ゴシック"/>
              </a:rPr>
              <a:t>き</a:t>
            </a:r>
            <a:r>
              <a:rPr dirty="0" sz="1050">
                <a:latin typeface="游ゴシック"/>
                <a:cs typeface="游ゴシック"/>
              </a:rPr>
              <a:t>し</a:t>
            </a:r>
            <a:r>
              <a:rPr dirty="0" sz="1050" spc="-20">
                <a:latin typeface="游ゴシック"/>
                <a:cs typeface="游ゴシック"/>
              </a:rPr>
              <a:t>た</a:t>
            </a:r>
            <a:r>
              <a:rPr dirty="0" sz="1050" spc="-10">
                <a:latin typeface="游ゴシック"/>
                <a:cs typeface="游ゴシック"/>
              </a:rPr>
              <a:t>かったのは、その先生がその早い時期に</a:t>
            </a:r>
            <a:r>
              <a:rPr dirty="0" sz="1050" spc="-20">
                <a:latin typeface="游ゴシック"/>
                <a:cs typeface="游ゴシック"/>
              </a:rPr>
              <a:t>、</a:t>
            </a:r>
            <a:r>
              <a:rPr dirty="0" sz="1050">
                <a:latin typeface="游ゴシック"/>
                <a:cs typeface="游ゴシック"/>
              </a:rPr>
              <a:t>パ</a:t>
            </a:r>
            <a:r>
              <a:rPr dirty="0" sz="1050" spc="-20">
                <a:latin typeface="游ゴシック"/>
                <a:cs typeface="游ゴシック"/>
              </a:rPr>
              <a:t>ン</a:t>
            </a:r>
            <a:r>
              <a:rPr dirty="0" sz="1050" spc="-10">
                <a:latin typeface="游ゴシック"/>
                <a:cs typeface="游ゴシック"/>
              </a:rPr>
              <a:t>デミックの早</a:t>
            </a:r>
            <a:r>
              <a:rPr dirty="0" sz="1050" spc="-50">
                <a:latin typeface="游ゴシック"/>
                <a:cs typeface="游ゴシック"/>
              </a:rPr>
              <a:t>い</a:t>
            </a:r>
            <a:r>
              <a:rPr dirty="0" sz="1050" spc="-10">
                <a:latin typeface="游ゴシック"/>
                <a:cs typeface="游ゴシック"/>
              </a:rPr>
              <a:t>段階で治療剤は可能なんだと、特に炎症を</a:t>
            </a:r>
            <a:r>
              <a:rPr dirty="0" sz="1050" spc="-20">
                <a:latin typeface="游ゴシック"/>
                <a:cs typeface="游ゴシック"/>
              </a:rPr>
              <a:t>抑</a:t>
            </a:r>
            <a:r>
              <a:rPr dirty="0" sz="1050" spc="-10">
                <a:latin typeface="游ゴシック"/>
                <a:cs typeface="游ゴシック"/>
              </a:rPr>
              <a:t>える抗炎症剤・・</a:t>
            </a:r>
            <a:r>
              <a:rPr dirty="0" sz="1050" spc="-50">
                <a:latin typeface="游ゴシック"/>
                <a:cs typeface="游ゴシック"/>
              </a:rPr>
              <a:t>・</a:t>
            </a:r>
            <a:endParaRPr sz="1050">
              <a:latin typeface="游ゴシック"/>
              <a:cs typeface="游ゴシック"/>
            </a:endParaRPr>
          </a:p>
          <a:p>
            <a:pPr marL="12700" marR="859790">
              <a:lnSpc>
                <a:spcPct val="135200"/>
              </a:lnSpc>
              <a:spcBef>
                <a:spcPts val="1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抗炎症剤の有効性はおそら</a:t>
            </a:r>
            <a:r>
              <a:rPr dirty="0" sz="1050" spc="-20" b="1">
                <a:latin typeface="游ゴシック"/>
                <a:cs typeface="游ゴシック"/>
              </a:rPr>
              <a:t>く</a:t>
            </a:r>
            <a:r>
              <a:rPr dirty="0" sz="1050" spc="-10" b="1">
                <a:latin typeface="游ゴシック"/>
                <a:cs typeface="游ゴシック"/>
              </a:rPr>
              <a:t>2020年の6月ぐらいからエビデンスがあった</a:t>
            </a:r>
            <a:r>
              <a:rPr dirty="0" sz="1050" spc="-20" b="1">
                <a:latin typeface="游ゴシック"/>
                <a:cs typeface="游ゴシック"/>
              </a:rPr>
              <a:t>ん</a:t>
            </a:r>
            <a:r>
              <a:rPr dirty="0" sz="1050" b="1">
                <a:latin typeface="游ゴシック"/>
                <a:cs typeface="游ゴシック"/>
              </a:rPr>
              <a:t>で</a:t>
            </a:r>
            <a:r>
              <a:rPr dirty="0" sz="1050" spc="-20" b="1">
                <a:latin typeface="游ゴシック"/>
                <a:cs typeface="游ゴシック"/>
              </a:rPr>
              <a:t>す</a:t>
            </a:r>
            <a:r>
              <a:rPr dirty="0" sz="1050" spc="-50" b="1">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えー、じゃあワクチンでき</a:t>
            </a:r>
            <a:r>
              <a:rPr dirty="0" sz="1050" spc="-20">
                <a:latin typeface="游ゴシック"/>
                <a:cs typeface="游ゴシック"/>
              </a:rPr>
              <a:t>る</a:t>
            </a:r>
            <a:r>
              <a:rPr dirty="0" sz="1050">
                <a:latin typeface="游ゴシック"/>
                <a:cs typeface="游ゴシック"/>
              </a:rPr>
              <a:t>前</a:t>
            </a:r>
            <a:r>
              <a:rPr dirty="0" sz="1050" spc="-20">
                <a:latin typeface="游ゴシック"/>
                <a:cs typeface="游ゴシック"/>
              </a:rPr>
              <a:t>じ</a:t>
            </a:r>
            <a:r>
              <a:rPr dirty="0" sz="1050" spc="-10">
                <a:latin typeface="游ゴシック"/>
                <a:cs typeface="游ゴシック"/>
              </a:rPr>
              <a:t>ゃないですか</a:t>
            </a:r>
            <a:r>
              <a:rPr dirty="0" sz="1050" spc="-50">
                <a:latin typeface="游ゴシック"/>
                <a:cs typeface="游ゴシック"/>
              </a:rPr>
              <a:t>。</a:t>
            </a:r>
            <a:endParaRPr sz="1050">
              <a:latin typeface="游ゴシック"/>
              <a:cs typeface="游ゴシック"/>
            </a:endParaRPr>
          </a:p>
          <a:p>
            <a:pPr marL="550545" marR="258318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そうなんすよ。それで相当</a:t>
            </a:r>
            <a:r>
              <a:rPr dirty="0" sz="1050" spc="-20">
                <a:latin typeface="游ゴシック"/>
                <a:cs typeface="游ゴシック"/>
              </a:rPr>
              <a:t>減</a:t>
            </a:r>
            <a:r>
              <a:rPr dirty="0" sz="1050">
                <a:latin typeface="游ゴシック"/>
                <a:cs typeface="游ゴシック"/>
              </a:rPr>
              <a:t>る</a:t>
            </a:r>
            <a:r>
              <a:rPr dirty="0" sz="1050" spc="-20">
                <a:latin typeface="游ゴシック"/>
                <a:cs typeface="游ゴシック"/>
              </a:rPr>
              <a:t>わ</a:t>
            </a:r>
            <a:r>
              <a:rPr dirty="0" sz="1050" spc="-10">
                <a:latin typeface="游ゴシック"/>
                <a:cs typeface="游ゴシック"/>
              </a:rPr>
              <a:t>けですよ死亡者が</a:t>
            </a:r>
            <a:r>
              <a:rPr dirty="0" sz="1050" spc="-50">
                <a:latin typeface="游ゴシック"/>
                <a:cs typeface="游ゴシック"/>
              </a:rPr>
              <a:t>。</a:t>
            </a:r>
            <a:r>
              <a:rPr dirty="0" sz="1050" spc="-10">
                <a:latin typeface="游ゴシック"/>
                <a:cs typeface="游ゴシック"/>
              </a:rPr>
              <a:t>それさえやれば良かったんですよね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a:t>
            </a:r>
            <a:r>
              <a:rPr dirty="0" sz="1050" spc="-10" b="1">
                <a:solidFill>
                  <a:srgbClr val="0000FF"/>
                </a:solidFill>
                <a:latin typeface="游ゴシック"/>
                <a:cs typeface="游ゴシック"/>
              </a:rPr>
              <a:t>そういう抗炎症剤</a:t>
            </a:r>
            <a:r>
              <a:rPr dirty="0" sz="1050" spc="-20">
                <a:latin typeface="游ゴシック"/>
                <a:cs typeface="游ゴシック"/>
              </a:rPr>
              <a:t>は</a:t>
            </a:r>
            <a:r>
              <a:rPr dirty="0" sz="1050">
                <a:latin typeface="游ゴシック"/>
                <a:cs typeface="游ゴシック"/>
              </a:rPr>
              <a:t>例</a:t>
            </a:r>
            <a:r>
              <a:rPr dirty="0" sz="1050" spc="-20">
                <a:latin typeface="游ゴシック"/>
                <a:cs typeface="游ゴシック"/>
              </a:rPr>
              <a:t>え</a:t>
            </a:r>
            <a:r>
              <a:rPr dirty="0" sz="1050" spc="-10">
                <a:latin typeface="游ゴシック"/>
                <a:cs typeface="游ゴシック"/>
              </a:rPr>
              <a:t>ばどんな・・</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solidFill>
                  <a:srgbClr val="0000FF"/>
                </a:solidFill>
                <a:latin typeface="游ゴシック"/>
                <a:cs typeface="游ゴシック"/>
              </a:rPr>
              <a:t>ステロイドのようなもの</a:t>
            </a:r>
            <a:r>
              <a:rPr dirty="0" sz="1050" spc="-10">
                <a:latin typeface="游ゴシック"/>
                <a:cs typeface="游ゴシック"/>
              </a:rPr>
              <a:t>で</a:t>
            </a:r>
            <a:r>
              <a:rPr dirty="0" sz="1050" spc="-20">
                <a:latin typeface="游ゴシック"/>
                <a:cs typeface="游ゴシック"/>
              </a:rPr>
              <a:t>す</a:t>
            </a:r>
            <a:r>
              <a:rPr dirty="0" sz="105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なるほど、なるほど。結構</a:t>
            </a:r>
            <a:r>
              <a:rPr dirty="0" sz="1050" spc="-20">
                <a:latin typeface="游ゴシック"/>
                <a:cs typeface="游ゴシック"/>
              </a:rPr>
              <a:t>そ</a:t>
            </a:r>
            <a:r>
              <a:rPr dirty="0" sz="1050">
                <a:latin typeface="游ゴシック"/>
                <a:cs typeface="游ゴシック"/>
              </a:rPr>
              <a:t>れ</a:t>
            </a:r>
            <a:r>
              <a:rPr dirty="0" sz="1050" spc="-20">
                <a:latin typeface="游ゴシック"/>
                <a:cs typeface="游ゴシック"/>
              </a:rPr>
              <a:t>は</a:t>
            </a:r>
            <a:r>
              <a:rPr dirty="0" sz="1050" spc="-10">
                <a:latin typeface="游ゴシック"/>
                <a:cs typeface="游ゴシック"/>
              </a:rPr>
              <a:t>、それさえ使えば・・</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安い薬です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イベルメクチンも有効だと言われていましたし。</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安い薬が結構有効だというふうに、初めの頃言われたんですよ。</a:t>
            </a:r>
            <a:endParaRPr sz="1050">
              <a:latin typeface="游ゴシック"/>
              <a:cs typeface="游ゴシック"/>
            </a:endParaRPr>
          </a:p>
          <a:p>
            <a:pPr marL="550545">
              <a:lnSpc>
                <a:spcPct val="100000"/>
              </a:lnSpc>
              <a:spcBef>
                <a:spcPts val="459"/>
              </a:spcBef>
            </a:pPr>
            <a:r>
              <a:rPr dirty="0" sz="1050" spc="-15">
                <a:latin typeface="游ゴシック"/>
                <a:cs typeface="游ゴシック"/>
              </a:rPr>
              <a:t>で問題はね、どうしてこうなったかといいますと、恐らく</a:t>
            </a:r>
            <a:r>
              <a:rPr dirty="0" sz="1050" spc="-10" b="1">
                <a:latin typeface="游ゴシック"/>
                <a:cs typeface="游ゴシック"/>
              </a:rPr>
              <a:t>2010年問題</a:t>
            </a:r>
            <a:r>
              <a:rPr dirty="0" sz="1050" spc="-20">
                <a:latin typeface="游ゴシック"/>
                <a:cs typeface="游ゴシック"/>
              </a:rPr>
              <a:t>ってあったんですよ。</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2010年問題、はい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2010年問題というのは、有</a:t>
            </a:r>
            <a:r>
              <a:rPr dirty="0" sz="1050" spc="-20">
                <a:latin typeface="游ゴシック"/>
                <a:cs typeface="游ゴシック"/>
              </a:rPr>
              <a:t>機</a:t>
            </a:r>
            <a:r>
              <a:rPr dirty="0" sz="1050" spc="-10">
                <a:latin typeface="游ゴシック"/>
                <a:cs typeface="游ゴシック"/>
              </a:rPr>
              <a:t>合成ってわかりますようね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及川</a:t>
            </a:r>
            <a:r>
              <a:rPr dirty="0" sz="1050" spc="-20">
                <a:latin typeface="游ゴシック"/>
                <a:cs typeface="游ゴシック"/>
              </a:rPr>
              <a:t>：はい。</a:t>
            </a:r>
            <a:endParaRPr sz="1050">
              <a:latin typeface="游ゴシック"/>
              <a:cs typeface="游ゴシック"/>
            </a:endParaRPr>
          </a:p>
          <a:p>
            <a:pPr marL="416559" marR="36195" indent="-403860">
              <a:lnSpc>
                <a:spcPts val="1720"/>
              </a:lnSpc>
              <a:spcBef>
                <a:spcPts val="120"/>
              </a:spcBef>
              <a:tabLst>
                <a:tab pos="559435" algn="l"/>
              </a:tabLst>
            </a:pPr>
            <a:r>
              <a:rPr dirty="0" sz="1050" spc="20" b="1">
                <a:latin typeface="游ゴシック"/>
                <a:cs typeface="游ゴシック"/>
              </a:rPr>
              <a:t>村</a:t>
            </a:r>
            <a:r>
              <a:rPr dirty="0" sz="1050" spc="5" b="1">
                <a:latin typeface="游ゴシック"/>
                <a:cs typeface="游ゴシック"/>
              </a:rPr>
              <a:t>上</a:t>
            </a:r>
            <a:r>
              <a:rPr dirty="0" sz="1050" spc="-15">
                <a:latin typeface="游ゴシック"/>
                <a:cs typeface="游ゴシック"/>
              </a:rPr>
              <a:t>：</a:t>
            </a:r>
            <a:r>
              <a:rPr dirty="0" sz="1050">
                <a:latin typeface="游ゴシック"/>
                <a:cs typeface="游ゴシック"/>
              </a:rPr>
              <a:t>	</a:t>
            </a:r>
            <a:r>
              <a:rPr dirty="0" sz="1050" spc="5">
                <a:latin typeface="游ゴシック"/>
                <a:cs typeface="游ゴシック"/>
              </a:rPr>
              <a:t>合</a:t>
            </a:r>
            <a:r>
              <a:rPr dirty="0" sz="1050" spc="20">
                <a:latin typeface="游ゴシック"/>
                <a:cs typeface="游ゴシック"/>
              </a:rPr>
              <a:t>成し</a:t>
            </a:r>
            <a:r>
              <a:rPr dirty="0" sz="1050" spc="5">
                <a:latin typeface="游ゴシック"/>
                <a:cs typeface="游ゴシック"/>
              </a:rPr>
              <a:t>て</a:t>
            </a:r>
            <a:r>
              <a:rPr dirty="0" sz="1050" spc="20">
                <a:latin typeface="游ゴシック"/>
                <a:cs typeface="游ゴシック"/>
              </a:rPr>
              <a:t>作</a:t>
            </a:r>
            <a:r>
              <a:rPr dirty="0" sz="1050" spc="5">
                <a:latin typeface="游ゴシック"/>
                <a:cs typeface="游ゴシック"/>
              </a:rPr>
              <a:t>っ</a:t>
            </a:r>
            <a:r>
              <a:rPr dirty="0" sz="1050" spc="20">
                <a:latin typeface="游ゴシック"/>
                <a:cs typeface="游ゴシック"/>
              </a:rPr>
              <a:t>た薬</a:t>
            </a:r>
            <a:r>
              <a:rPr dirty="0" sz="1050" spc="5">
                <a:latin typeface="游ゴシック"/>
                <a:cs typeface="游ゴシック"/>
              </a:rPr>
              <a:t>と</a:t>
            </a:r>
            <a:r>
              <a:rPr dirty="0" sz="1050" spc="20">
                <a:latin typeface="游ゴシック"/>
                <a:cs typeface="游ゴシック"/>
              </a:rPr>
              <a:t>いう</a:t>
            </a:r>
            <a:r>
              <a:rPr dirty="0" sz="1050" spc="5">
                <a:latin typeface="游ゴシック"/>
                <a:cs typeface="游ゴシック"/>
              </a:rPr>
              <a:t>の</a:t>
            </a:r>
            <a:r>
              <a:rPr dirty="0" sz="1050" spc="20">
                <a:latin typeface="游ゴシック"/>
                <a:cs typeface="游ゴシック"/>
              </a:rPr>
              <a:t>は</a:t>
            </a:r>
            <a:r>
              <a:rPr dirty="0" sz="1050" spc="5">
                <a:latin typeface="游ゴシック"/>
                <a:cs typeface="游ゴシック"/>
              </a:rPr>
              <a:t>、</a:t>
            </a:r>
            <a:r>
              <a:rPr dirty="0" sz="1050" spc="15" b="1">
                <a:latin typeface="游ゴシック"/>
                <a:cs typeface="游ゴシック"/>
              </a:rPr>
              <a:t>10</a:t>
            </a:r>
            <a:r>
              <a:rPr dirty="0" sz="1050" spc="20" b="1">
                <a:latin typeface="游ゴシック"/>
                <a:cs typeface="游ゴシック"/>
              </a:rPr>
              <a:t>年ぐ</a:t>
            </a:r>
            <a:r>
              <a:rPr dirty="0" sz="1050" spc="5" b="1">
                <a:latin typeface="游ゴシック"/>
                <a:cs typeface="游ゴシック"/>
              </a:rPr>
              <a:t>ら</a:t>
            </a:r>
            <a:r>
              <a:rPr dirty="0" sz="1050" spc="20" b="1">
                <a:latin typeface="游ゴシック"/>
                <a:cs typeface="游ゴシック"/>
              </a:rPr>
              <a:t>い</a:t>
            </a:r>
            <a:r>
              <a:rPr dirty="0" sz="1050" spc="5" b="1">
                <a:latin typeface="游ゴシック"/>
                <a:cs typeface="游ゴシック"/>
              </a:rPr>
              <a:t>す</a:t>
            </a:r>
            <a:r>
              <a:rPr dirty="0" sz="1050" spc="20" b="1">
                <a:latin typeface="游ゴシック"/>
                <a:cs typeface="游ゴシック"/>
              </a:rPr>
              <a:t>る</a:t>
            </a:r>
            <a:r>
              <a:rPr dirty="0" sz="1050" spc="5" b="1">
                <a:latin typeface="游ゴシック"/>
                <a:cs typeface="游ゴシック"/>
              </a:rPr>
              <a:t>と</a:t>
            </a:r>
            <a:r>
              <a:rPr dirty="0" sz="1050" spc="20" b="1">
                <a:latin typeface="游ゴシック"/>
                <a:cs typeface="游ゴシック"/>
              </a:rPr>
              <a:t>ほぼ</a:t>
            </a:r>
            <a:r>
              <a:rPr dirty="0" sz="1050" spc="5" b="1">
                <a:latin typeface="游ゴシック"/>
                <a:cs typeface="游ゴシック"/>
              </a:rPr>
              <a:t>ゾ</a:t>
            </a:r>
            <a:r>
              <a:rPr dirty="0" sz="1050" spc="20" b="1">
                <a:latin typeface="游ゴシック"/>
                <a:cs typeface="游ゴシック"/>
              </a:rPr>
              <a:t>ロ薬</a:t>
            </a:r>
            <a:r>
              <a:rPr dirty="0" sz="1050" spc="5" b="1">
                <a:latin typeface="游ゴシック"/>
                <a:cs typeface="游ゴシック"/>
              </a:rPr>
              <a:t>（</a:t>
            </a:r>
            <a:r>
              <a:rPr dirty="0" sz="1050" spc="20" b="1">
                <a:latin typeface="游ゴシック"/>
                <a:cs typeface="游ゴシック"/>
              </a:rPr>
              <a:t>ジ</a:t>
            </a:r>
            <a:r>
              <a:rPr dirty="0" sz="1050" spc="5" b="1">
                <a:latin typeface="游ゴシック"/>
                <a:cs typeface="游ゴシック"/>
              </a:rPr>
              <a:t>ェ</a:t>
            </a:r>
            <a:r>
              <a:rPr dirty="0" sz="1050" spc="20" b="1">
                <a:latin typeface="游ゴシック"/>
                <a:cs typeface="游ゴシック"/>
              </a:rPr>
              <a:t>ネリ</a:t>
            </a:r>
            <a:r>
              <a:rPr dirty="0" sz="1050" spc="5" b="1">
                <a:latin typeface="游ゴシック"/>
                <a:cs typeface="游ゴシック"/>
              </a:rPr>
              <a:t>ッ</a:t>
            </a:r>
            <a:r>
              <a:rPr dirty="0" sz="1050" spc="20" b="1">
                <a:latin typeface="游ゴシック"/>
                <a:cs typeface="游ゴシック"/>
              </a:rPr>
              <a:t>ク</a:t>
            </a:r>
            <a:r>
              <a:rPr dirty="0" sz="1050" spc="5" b="1">
                <a:latin typeface="游ゴシック"/>
                <a:cs typeface="游ゴシック"/>
              </a:rPr>
              <a:t>医</a:t>
            </a:r>
            <a:r>
              <a:rPr dirty="0" sz="1050" spc="20" b="1">
                <a:latin typeface="游ゴシック"/>
                <a:cs typeface="游ゴシック"/>
              </a:rPr>
              <a:t>薬品</a:t>
            </a:r>
            <a:r>
              <a:rPr dirty="0" sz="1050" spc="5" b="1">
                <a:latin typeface="游ゴシック"/>
                <a:cs typeface="游ゴシック"/>
              </a:rPr>
              <a:t>）</a:t>
            </a:r>
            <a:r>
              <a:rPr dirty="0" sz="1050" spc="20" b="1">
                <a:latin typeface="游ゴシック"/>
                <a:cs typeface="游ゴシック"/>
              </a:rPr>
              <a:t>に入</a:t>
            </a:r>
            <a:r>
              <a:rPr dirty="0" sz="1050" spc="5" b="1">
                <a:latin typeface="游ゴシック"/>
                <a:cs typeface="游ゴシック"/>
              </a:rPr>
              <a:t>れ</a:t>
            </a:r>
            <a:r>
              <a:rPr dirty="0" sz="1050" spc="-15" b="1">
                <a:latin typeface="游ゴシック"/>
                <a:cs typeface="游ゴシック"/>
              </a:rPr>
              <a:t>替</a:t>
            </a:r>
            <a:r>
              <a:rPr dirty="0" sz="1050" spc="-5" b="1">
                <a:latin typeface="游ゴシック"/>
                <a:cs typeface="游ゴシック"/>
              </a:rPr>
              <a:t>わってしまう</a:t>
            </a:r>
            <a:r>
              <a:rPr dirty="0" sz="1050" spc="-5">
                <a:latin typeface="游ゴシック"/>
                <a:cs typeface="游ゴシック"/>
              </a:rPr>
              <a:t>んですよ</a:t>
            </a:r>
            <a:r>
              <a:rPr dirty="0" sz="1050" spc="-15">
                <a:latin typeface="游ゴシック"/>
                <a:cs typeface="游ゴシック"/>
              </a:rPr>
              <a:t>。</a:t>
            </a:r>
            <a:endParaRPr sz="1050">
              <a:latin typeface="游ゴシック"/>
              <a:cs typeface="游ゴシック"/>
            </a:endParaRPr>
          </a:p>
          <a:p>
            <a:pPr marL="550545">
              <a:lnSpc>
                <a:spcPct val="100000"/>
              </a:lnSpc>
              <a:spcBef>
                <a:spcPts val="305"/>
              </a:spcBef>
            </a:pPr>
            <a:r>
              <a:rPr dirty="0" sz="1050" spc="-15">
                <a:latin typeface="游ゴシック"/>
                <a:cs typeface="游ゴシック"/>
              </a:rPr>
              <a:t>出願した発明が切れる訳ですね。</a:t>
            </a:r>
            <a:endParaRPr sz="1050">
              <a:latin typeface="游ゴシック"/>
              <a:cs typeface="游ゴシック"/>
            </a:endParaRPr>
          </a:p>
          <a:p>
            <a:pPr marL="550545" marR="2581910">
              <a:lnSpc>
                <a:spcPct val="135200"/>
              </a:lnSpc>
            </a:pPr>
            <a:r>
              <a:rPr dirty="0" sz="1050" spc="-20">
                <a:latin typeface="游ゴシック"/>
                <a:cs typeface="游ゴシック"/>
              </a:rPr>
              <a:t>そうすると、ゾロ薬メーカーが作るじゃないですか。</a:t>
            </a:r>
            <a:r>
              <a:rPr dirty="0" sz="1050" spc="-15">
                <a:latin typeface="游ゴシック"/>
                <a:cs typeface="游ゴシック"/>
              </a:rPr>
              <a:t>安く作れるわけですよね。</a:t>
            </a:r>
            <a:endParaRPr sz="1050">
              <a:latin typeface="游ゴシック"/>
              <a:cs typeface="游ゴシック"/>
            </a:endParaRPr>
          </a:p>
          <a:p>
            <a:pPr marL="416559" marR="5080" indent="135255">
              <a:lnSpc>
                <a:spcPts val="1720"/>
              </a:lnSpc>
              <a:spcBef>
                <a:spcPts val="114"/>
              </a:spcBef>
            </a:pPr>
            <a:r>
              <a:rPr dirty="0" sz="1050" spc="-15">
                <a:latin typeface="游ゴシック"/>
                <a:cs typeface="游ゴシック"/>
              </a:rPr>
              <a:t>初めの研究がいらないから、それでほとんどの大手の製薬会社は</a:t>
            </a:r>
            <a:r>
              <a:rPr dirty="0" sz="1050" spc="-10">
                <a:latin typeface="游ゴシック"/>
                <a:cs typeface="游ゴシック"/>
              </a:rPr>
              <a:t>4000億（</a:t>
            </a:r>
            <a:r>
              <a:rPr dirty="0" sz="1050">
                <a:latin typeface="游ゴシック"/>
                <a:cs typeface="游ゴシック"/>
              </a:rPr>
              <a:t>円</a:t>
            </a:r>
            <a:r>
              <a:rPr dirty="0" sz="1050" spc="-545">
                <a:latin typeface="游ゴシック"/>
                <a:cs typeface="游ゴシック"/>
              </a:rPr>
              <a:t>）</a:t>
            </a:r>
            <a:r>
              <a:rPr dirty="0" sz="1050" spc="-10">
                <a:latin typeface="游ゴシック"/>
                <a:cs typeface="游ゴシック"/>
              </a:rPr>
              <a:t>、8000億（円）</a:t>
            </a:r>
            <a:r>
              <a:rPr dirty="0" sz="1050" spc="-50">
                <a:latin typeface="游ゴシック"/>
                <a:cs typeface="游ゴシック"/>
              </a:rPr>
              <a:t>売</a:t>
            </a:r>
            <a:r>
              <a:rPr dirty="0" sz="1050" spc="-25">
                <a:latin typeface="游ゴシック"/>
                <a:cs typeface="游ゴシック"/>
              </a:rPr>
              <a:t>っていた薬が一つのゾロ薬が出てくると、売上が</a:t>
            </a:r>
            <a:r>
              <a:rPr dirty="0" sz="1050" spc="-10">
                <a:latin typeface="游ゴシック"/>
                <a:cs typeface="游ゴシック"/>
              </a:rPr>
              <a:t>20分の1</a:t>
            </a:r>
            <a:r>
              <a:rPr dirty="0" sz="1050" spc="-45">
                <a:latin typeface="游ゴシック"/>
                <a:cs typeface="游ゴシック"/>
              </a:rPr>
              <a:t>まで落ちてしまうんです、アメリカだと。</a:t>
            </a:r>
            <a:endParaRPr sz="1050">
              <a:latin typeface="游ゴシック"/>
              <a:cs typeface="游ゴシック"/>
            </a:endParaRPr>
          </a:p>
          <a:p>
            <a:pPr marL="550545">
              <a:lnSpc>
                <a:spcPct val="100000"/>
              </a:lnSpc>
              <a:spcBef>
                <a:spcPts val="309"/>
              </a:spcBef>
            </a:pPr>
            <a:r>
              <a:rPr dirty="0" sz="1050" spc="-20">
                <a:latin typeface="游ゴシック"/>
                <a:cs typeface="游ゴシック"/>
              </a:rPr>
              <a:t>そうなっちゃうとね、大手の製薬会社からして見たならば、面白くないわけですよ。</a:t>
            </a:r>
            <a:endParaRPr sz="1050">
              <a:latin typeface="游ゴシック"/>
              <a:cs typeface="游ゴシック"/>
            </a:endParaRPr>
          </a:p>
          <a:p>
            <a:pPr marL="553085">
              <a:lnSpc>
                <a:spcPct val="100000"/>
              </a:lnSpc>
              <a:spcBef>
                <a:spcPts val="440"/>
              </a:spcBef>
            </a:pPr>
            <a:r>
              <a:rPr dirty="0" sz="1050" spc="-5">
                <a:latin typeface="游ゴシック"/>
                <a:cs typeface="游ゴシック"/>
              </a:rPr>
              <a:t>そうすると、そのような状況下でこのようなウイルスが流行ると、もう一度、夢をもう一度に</a:t>
            </a:r>
            <a:endParaRPr sz="1050">
              <a:latin typeface="游ゴシック"/>
              <a:cs typeface="游ゴシック"/>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1</a:t>
            </a:r>
            <a:r>
              <a:rPr dirty="0" sz="1050" spc="-25"/>
              <a:t>9</a:t>
            </a:r>
            <a:r>
              <a:rPr dirty="0" baseline="2645" sz="1575" spc="-37"/>
              <a:t>-</a:t>
            </a:r>
            <a:endParaRPr baseline="2645" sz="1575"/>
          </a:p>
        </p:txBody>
      </p:sp>
      <p:sp>
        <p:nvSpPr>
          <p:cNvPr id="2" name="object 2" descr=""/>
          <p:cNvSpPr txBox="1"/>
          <p:nvPr/>
        </p:nvSpPr>
        <p:spPr>
          <a:xfrm>
            <a:off x="1110488" y="989178"/>
            <a:ext cx="3509645" cy="675005"/>
          </a:xfrm>
          <a:prstGeom prst="rect">
            <a:avLst/>
          </a:prstGeom>
        </p:spPr>
        <p:txBody>
          <a:bodyPr wrap="square" lIns="0" tIns="69215" rIns="0" bIns="0" rtlCol="0" vert="horz">
            <a:spAutoFit/>
          </a:bodyPr>
          <a:lstStyle/>
          <a:p>
            <a:pPr marL="12700">
              <a:lnSpc>
                <a:spcPct val="100000"/>
              </a:lnSpc>
              <a:spcBef>
                <a:spcPts val="545"/>
              </a:spcBef>
            </a:pPr>
            <a:r>
              <a:rPr dirty="0" sz="1050" spc="-15">
                <a:latin typeface="游ゴシック"/>
                <a:cs typeface="游ゴシック"/>
              </a:rPr>
              <a:t>なるじゃないですか。</a:t>
            </a:r>
            <a:endParaRPr sz="1050">
              <a:latin typeface="游ゴシック"/>
              <a:cs typeface="游ゴシック"/>
            </a:endParaRPr>
          </a:p>
          <a:p>
            <a:pPr marL="146685">
              <a:lnSpc>
                <a:spcPct val="100000"/>
              </a:lnSpc>
              <a:spcBef>
                <a:spcPts val="445"/>
              </a:spcBef>
            </a:pPr>
            <a:r>
              <a:rPr dirty="0" sz="1050" spc="-10" b="1">
                <a:latin typeface="游ゴシック"/>
                <a:cs typeface="游ゴシック"/>
              </a:rPr>
              <a:t>高額の薬を開発して売りたくなる</a:t>
            </a:r>
            <a:r>
              <a:rPr dirty="0" sz="1050" spc="-20">
                <a:latin typeface="游ゴシック"/>
                <a:cs typeface="游ゴシック"/>
              </a:rPr>
              <a:t>んだと思います。</a:t>
            </a:r>
            <a:endParaRPr sz="1050">
              <a:latin typeface="游ゴシック"/>
              <a:cs typeface="游ゴシック"/>
            </a:endParaRPr>
          </a:p>
          <a:p>
            <a:pPr marL="146685">
              <a:lnSpc>
                <a:spcPct val="100000"/>
              </a:lnSpc>
              <a:spcBef>
                <a:spcPts val="440"/>
              </a:spcBef>
            </a:pPr>
            <a:r>
              <a:rPr dirty="0" sz="1050" spc="-20">
                <a:latin typeface="游ゴシック"/>
                <a:cs typeface="游ゴシック"/>
              </a:rPr>
              <a:t>その背景があったのがこの問題の一つだと思ってます。</a:t>
            </a:r>
            <a:endParaRPr sz="1050">
              <a:latin typeface="游ゴシック"/>
              <a:cs typeface="游ゴシック"/>
            </a:endParaRPr>
          </a:p>
        </p:txBody>
      </p:sp>
      <p:sp>
        <p:nvSpPr>
          <p:cNvPr id="3" name="object 3" descr=""/>
          <p:cNvSpPr txBox="1"/>
          <p:nvPr/>
        </p:nvSpPr>
        <p:spPr>
          <a:xfrm>
            <a:off x="706627" y="2072742"/>
            <a:ext cx="6325870" cy="458470"/>
          </a:xfrm>
          <a:prstGeom prst="rect">
            <a:avLst/>
          </a:prstGeom>
        </p:spPr>
        <p:txBody>
          <a:bodyPr wrap="square" lIns="0" tIns="12700" rIns="0" bIns="0" rtlCol="0" vert="horz">
            <a:spAutoFit/>
          </a:bodyPr>
          <a:lstStyle/>
          <a:p>
            <a:pPr marL="12700" marR="5080">
              <a:lnSpc>
                <a:spcPct val="135200"/>
              </a:lnSpc>
              <a:spcBef>
                <a:spcPts val="100"/>
              </a:spcBef>
            </a:pPr>
            <a:r>
              <a:rPr dirty="0" sz="1050" b="1">
                <a:solidFill>
                  <a:srgbClr val="FF0000"/>
                </a:solidFill>
                <a:latin typeface="游ゴシック"/>
                <a:cs typeface="游ゴシック"/>
              </a:rPr>
              <a:t>（ワクチンの問題点～②m-RNA</a:t>
            </a:r>
            <a:r>
              <a:rPr dirty="0" sz="1050" spc="-15" b="1">
                <a:solidFill>
                  <a:srgbClr val="FF0000"/>
                </a:solidFill>
                <a:latin typeface="游ゴシック"/>
                <a:cs typeface="游ゴシック"/>
              </a:rPr>
              <a:t>ワクチンのウリジンをシュードウリジンに置換されたことで自然免疫反</a:t>
            </a:r>
            <a:r>
              <a:rPr dirty="0" sz="1050" spc="-10" b="1">
                <a:solidFill>
                  <a:srgbClr val="FF0000"/>
                </a:solidFill>
                <a:latin typeface="游ゴシック"/>
                <a:cs typeface="游ゴシック"/>
              </a:rPr>
              <a:t>応を抑制</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706627" y="2939897"/>
            <a:ext cx="6325870" cy="6092825"/>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（40:28）</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なるほど、さっき政治があ</a:t>
            </a:r>
            <a:r>
              <a:rPr dirty="0" sz="1050" spc="-20">
                <a:latin typeface="游ゴシック"/>
                <a:cs typeface="游ゴシック"/>
              </a:rPr>
              <a:t>り</a:t>
            </a:r>
            <a:r>
              <a:rPr dirty="0" sz="1050">
                <a:latin typeface="游ゴシック"/>
                <a:cs typeface="游ゴシック"/>
              </a:rPr>
              <a:t>ま</a:t>
            </a:r>
            <a:r>
              <a:rPr dirty="0" sz="1050" spc="-20">
                <a:latin typeface="游ゴシック"/>
                <a:cs typeface="游ゴシック"/>
              </a:rPr>
              <a:t>し</a:t>
            </a:r>
            <a:r>
              <a:rPr dirty="0" sz="1050" spc="-10">
                <a:latin typeface="游ゴシック"/>
                <a:cs typeface="游ゴシック"/>
              </a:rPr>
              <a:t>たけど、このビジネスの問題ですね</a:t>
            </a:r>
            <a:r>
              <a:rPr dirty="0" sz="1050" spc="-50">
                <a:latin typeface="游ゴシック"/>
                <a:cs typeface="游ゴシック"/>
              </a:rPr>
              <a:t>。</a:t>
            </a:r>
            <a:endParaRPr sz="1050">
              <a:latin typeface="游ゴシック"/>
              <a:cs typeface="游ゴシック"/>
            </a:endParaRPr>
          </a:p>
          <a:p>
            <a:pPr marL="416559" marR="5080" indent="135255">
              <a:lnSpc>
                <a:spcPct val="135200"/>
              </a:lnSpc>
            </a:pPr>
            <a:r>
              <a:rPr dirty="0" sz="1050" spc="-15">
                <a:latin typeface="游ゴシック"/>
                <a:cs typeface="游ゴシック"/>
              </a:rPr>
              <a:t>なるほど、しかし残念ながらワクチンの方に行ってしまったんですが、そのワクチンが</a:t>
            </a:r>
            <a:r>
              <a:rPr dirty="0" sz="1050" spc="-10">
                <a:latin typeface="游ゴシック"/>
                <a:cs typeface="游ゴシック"/>
              </a:rPr>
              <a:t>mRNA</a:t>
            </a:r>
            <a:r>
              <a:rPr dirty="0" sz="1050" spc="-50">
                <a:latin typeface="游ゴシック"/>
                <a:cs typeface="游ゴシック"/>
              </a:rPr>
              <a:t>ワ</a:t>
            </a:r>
            <a:r>
              <a:rPr dirty="0" sz="1050" spc="-10">
                <a:latin typeface="游ゴシック"/>
                <a:cs typeface="游ゴシック"/>
              </a:rPr>
              <a:t>クチンという、先生の言い方では、</a:t>
            </a:r>
            <a:r>
              <a:rPr dirty="0" sz="1050" spc="-15" b="1">
                <a:latin typeface="游ゴシック"/>
                <a:cs typeface="游ゴシック"/>
              </a:rPr>
              <a:t>実績がない</a:t>
            </a:r>
            <a:r>
              <a:rPr dirty="0" sz="1050" b="1">
                <a:latin typeface="游ゴシック"/>
                <a:cs typeface="游ゴシック"/>
              </a:rPr>
              <a:t>ｍRNA</a:t>
            </a:r>
            <a:r>
              <a:rPr dirty="0" sz="1050" spc="-15" b="1">
                <a:latin typeface="游ゴシック"/>
                <a:cs typeface="游ゴシック"/>
              </a:rPr>
              <a:t>を何で急に使った</a:t>
            </a:r>
            <a:r>
              <a:rPr dirty="0" sz="1050" spc="-20">
                <a:latin typeface="游ゴシック"/>
                <a:cs typeface="游ゴシック"/>
              </a:rPr>
              <a:t>んですか。</a:t>
            </a:r>
            <a:endParaRPr sz="1050">
              <a:latin typeface="游ゴシック"/>
              <a:cs typeface="游ゴシック"/>
            </a:endParaRPr>
          </a:p>
          <a:p>
            <a:pPr marL="416559" marR="6350" indent="-403860">
              <a:lnSpc>
                <a:spcPct val="135200"/>
              </a:lnSpc>
              <a:spcBef>
                <a:spcPts val="1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それですね、この方式はで</a:t>
            </a:r>
            <a:r>
              <a:rPr dirty="0" sz="1050" spc="-20">
                <a:latin typeface="游ゴシック"/>
                <a:cs typeface="游ゴシック"/>
              </a:rPr>
              <a:t>す</a:t>
            </a:r>
            <a:r>
              <a:rPr dirty="0" sz="1050">
                <a:latin typeface="游ゴシック"/>
                <a:cs typeface="游ゴシック"/>
              </a:rPr>
              <a:t>ね</a:t>
            </a:r>
            <a:r>
              <a:rPr dirty="0" sz="1050" spc="-20">
                <a:latin typeface="游ゴシック"/>
                <a:cs typeface="游ゴシック"/>
              </a:rPr>
              <a:t>、</a:t>
            </a:r>
            <a:r>
              <a:rPr dirty="0" sz="1050" spc="-10">
                <a:latin typeface="游ゴシック"/>
                <a:cs typeface="游ゴシック"/>
              </a:rPr>
              <a:t>免疫学をやってる我々からすると</a:t>
            </a:r>
            <a:r>
              <a:rPr dirty="0" sz="1050" spc="-10" b="1">
                <a:latin typeface="游ゴシック"/>
                <a:cs typeface="游ゴシック"/>
              </a:rPr>
              <a:t>初めか</a:t>
            </a:r>
            <a:r>
              <a:rPr dirty="0" sz="1050" spc="-20" b="1">
                <a:latin typeface="游ゴシック"/>
                <a:cs typeface="游ゴシック"/>
              </a:rPr>
              <a:t>ら</a:t>
            </a:r>
            <a:r>
              <a:rPr dirty="0" sz="1050" b="1">
                <a:latin typeface="游ゴシック"/>
                <a:cs typeface="游ゴシック"/>
              </a:rPr>
              <a:t>失</a:t>
            </a:r>
            <a:r>
              <a:rPr dirty="0" sz="1050" spc="-20" b="1">
                <a:latin typeface="游ゴシック"/>
                <a:cs typeface="游ゴシック"/>
              </a:rPr>
              <a:t>敗</a:t>
            </a:r>
            <a:r>
              <a:rPr dirty="0" sz="1050" spc="-10" b="1">
                <a:latin typeface="游ゴシック"/>
                <a:cs typeface="游ゴシック"/>
              </a:rPr>
              <a:t>することは判</a:t>
            </a:r>
            <a:r>
              <a:rPr dirty="0" sz="1050" spc="-50" b="1">
                <a:latin typeface="游ゴシック"/>
                <a:cs typeface="游ゴシック"/>
              </a:rPr>
              <a:t>っ</a:t>
            </a:r>
            <a:r>
              <a:rPr dirty="0" sz="1050" spc="-10" b="1">
                <a:latin typeface="游ゴシック"/>
                <a:cs typeface="游ゴシック"/>
              </a:rPr>
              <a:t>ていた</a:t>
            </a:r>
            <a:r>
              <a:rPr dirty="0" sz="1050" spc="-10">
                <a:latin typeface="游ゴシック"/>
                <a:cs typeface="游ゴシック"/>
              </a:rPr>
              <a:t>んです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判っていたんですか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というのはスパイクという遺伝子は人には無いわけですよ。</a:t>
            </a:r>
            <a:endParaRPr sz="1050">
              <a:latin typeface="游ゴシック"/>
              <a:cs typeface="游ゴシック"/>
            </a:endParaRPr>
          </a:p>
          <a:p>
            <a:pPr marL="550545" marR="1612900">
              <a:lnSpc>
                <a:spcPct val="135200"/>
              </a:lnSpc>
              <a:spcBef>
                <a:spcPts val="10"/>
              </a:spcBef>
            </a:pPr>
            <a:r>
              <a:rPr dirty="0" sz="1050" spc="-15" b="1">
                <a:latin typeface="游ゴシック"/>
                <a:cs typeface="游ゴシック"/>
              </a:rPr>
              <a:t>ウイルスのタンパク質のメッセンジャーをヒト細胞に入れます</a:t>
            </a:r>
            <a:r>
              <a:rPr dirty="0" sz="1050" spc="-25">
                <a:latin typeface="游ゴシック"/>
                <a:cs typeface="游ゴシック"/>
              </a:rPr>
              <a:t>よね。</a:t>
            </a:r>
            <a:r>
              <a:rPr dirty="0" sz="1050" spc="-15">
                <a:latin typeface="游ゴシック"/>
                <a:cs typeface="游ゴシック"/>
              </a:rPr>
              <a:t>生産させるじゃないですか。</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はい、体の中で</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体の中で、</a:t>
            </a:r>
            <a:r>
              <a:rPr dirty="0" sz="1050" spc="-10" b="1">
                <a:latin typeface="游ゴシック"/>
                <a:cs typeface="游ゴシック"/>
              </a:rPr>
              <a:t>肝臓だとか、筋</a:t>
            </a:r>
            <a:r>
              <a:rPr dirty="0" sz="1050" spc="-20" b="1">
                <a:latin typeface="游ゴシック"/>
                <a:cs typeface="游ゴシック"/>
              </a:rPr>
              <a:t>肉</a:t>
            </a:r>
            <a:r>
              <a:rPr dirty="0" sz="1050" b="1">
                <a:latin typeface="游ゴシック"/>
                <a:cs typeface="游ゴシック"/>
              </a:rPr>
              <a:t>も</a:t>
            </a:r>
            <a:r>
              <a:rPr dirty="0" sz="1050" spc="-20" b="1">
                <a:latin typeface="游ゴシック"/>
                <a:cs typeface="游ゴシック"/>
              </a:rPr>
              <a:t>含</a:t>
            </a:r>
            <a:r>
              <a:rPr dirty="0" sz="1050" spc="-10" b="1">
                <a:latin typeface="游ゴシック"/>
                <a:cs typeface="游ゴシック"/>
              </a:rPr>
              <a:t>めて生産する</a:t>
            </a:r>
            <a:r>
              <a:rPr dirty="0" sz="1050" spc="-10">
                <a:latin typeface="游ゴシック"/>
                <a:cs typeface="游ゴシック"/>
              </a:rPr>
              <a:t>わけですよ</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14"/>
              </a:spcBef>
            </a:pPr>
            <a:r>
              <a:rPr dirty="0" sz="1050" spc="20">
                <a:latin typeface="游ゴシック"/>
                <a:cs typeface="游ゴシック"/>
              </a:rPr>
              <a:t>そうすると</a:t>
            </a:r>
            <a:r>
              <a:rPr dirty="0" sz="1050" spc="15">
                <a:latin typeface="游ゴシック"/>
                <a:cs typeface="游ゴシック"/>
              </a:rPr>
              <a:t>（</a:t>
            </a:r>
            <a:r>
              <a:rPr dirty="0" sz="1050" spc="15" b="1">
                <a:latin typeface="游ゴシック"/>
                <a:cs typeface="游ゴシック"/>
              </a:rPr>
              <a:t>ｍRNAの入った</a:t>
            </a:r>
            <a:r>
              <a:rPr dirty="0" sz="1050" spc="20">
                <a:latin typeface="游ゴシック"/>
                <a:cs typeface="游ゴシック"/>
              </a:rPr>
              <a:t>）</a:t>
            </a:r>
            <a:r>
              <a:rPr dirty="0" sz="1050" b="1">
                <a:latin typeface="游ゴシック"/>
                <a:cs typeface="游ゴシック"/>
              </a:rPr>
              <a:t>その細胞は免疫系からしてみれば、変なタンパクを作ってる細</a:t>
            </a:r>
            <a:r>
              <a:rPr dirty="0" sz="1050" spc="-5" b="1">
                <a:latin typeface="游ゴシック"/>
                <a:cs typeface="游ゴシック"/>
              </a:rPr>
              <a:t>胞なんですよ</a:t>
            </a:r>
            <a:r>
              <a:rPr dirty="0" sz="1050" spc="-15">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異物になるわけですか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感染した細胞と同じになる</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b="1">
                <a:latin typeface="游ゴシック"/>
                <a:cs typeface="游ゴシック"/>
              </a:rPr>
              <a:t>ウイルスが感染した細胞と同じ構造の細胞が体中にできちゃう</a:t>
            </a:r>
            <a:r>
              <a:rPr dirty="0" sz="1050" spc="-20">
                <a:latin typeface="游ゴシック"/>
                <a:cs typeface="游ゴシック"/>
              </a:rPr>
              <a:t>んです。</a:t>
            </a:r>
            <a:endParaRPr sz="1050">
              <a:latin typeface="游ゴシック"/>
              <a:cs typeface="游ゴシック"/>
            </a:endParaRPr>
          </a:p>
          <a:p>
            <a:pPr marL="550545">
              <a:lnSpc>
                <a:spcPct val="100000"/>
              </a:lnSpc>
              <a:spcBef>
                <a:spcPts val="445"/>
              </a:spcBef>
            </a:pPr>
            <a:r>
              <a:rPr dirty="0" sz="1050" spc="-45">
                <a:latin typeface="游ゴシック"/>
                <a:cs typeface="游ゴシック"/>
              </a:rPr>
              <a:t>そうするとね、免疫を持ってる人は、</a:t>
            </a:r>
            <a:r>
              <a:rPr dirty="0" sz="1050" spc="-10">
                <a:latin typeface="游ゴシック"/>
                <a:cs typeface="游ゴシック"/>
              </a:rPr>
              <a:t>（免疫を）</a:t>
            </a:r>
            <a:r>
              <a:rPr dirty="0" sz="1050" spc="-25">
                <a:latin typeface="游ゴシック"/>
                <a:cs typeface="游ゴシック"/>
              </a:rPr>
              <a:t>上げると言ったじゃないですか。</a:t>
            </a:r>
            <a:endParaRPr sz="1050">
              <a:latin typeface="游ゴシック"/>
              <a:cs typeface="游ゴシック"/>
            </a:endParaRPr>
          </a:p>
          <a:p>
            <a:pPr marL="416559" marR="5080" indent="137160">
              <a:lnSpc>
                <a:spcPct val="135200"/>
              </a:lnSpc>
              <a:spcBef>
                <a:spcPts val="10"/>
              </a:spcBef>
            </a:pPr>
            <a:r>
              <a:rPr dirty="0" sz="1050" spc="20">
                <a:latin typeface="游ゴシック"/>
                <a:cs typeface="游ゴシック"/>
              </a:rPr>
              <a:t>日本人の約</a:t>
            </a:r>
            <a:r>
              <a:rPr dirty="0" sz="1050" spc="5">
                <a:latin typeface="游ゴシック"/>
                <a:cs typeface="游ゴシック"/>
              </a:rPr>
              <a:t>7</a:t>
            </a:r>
            <a:r>
              <a:rPr dirty="0" sz="1050" spc="20">
                <a:latin typeface="游ゴシック"/>
                <a:cs typeface="游ゴシック"/>
              </a:rPr>
              <a:t>割</a:t>
            </a:r>
            <a:r>
              <a:rPr dirty="0" sz="1050" spc="5">
                <a:latin typeface="游ゴシック"/>
                <a:cs typeface="游ゴシック"/>
              </a:rPr>
              <a:t>8</a:t>
            </a:r>
            <a:r>
              <a:rPr dirty="0" sz="1050">
                <a:latin typeface="游ゴシック"/>
                <a:cs typeface="游ゴシック"/>
              </a:rPr>
              <a:t>割に関しては免疫を持っているし、欧米でも感染しちゃってる人がいっぱいい</a:t>
            </a:r>
            <a:r>
              <a:rPr dirty="0" sz="1050" spc="-10">
                <a:latin typeface="游ゴシック"/>
                <a:cs typeface="游ゴシック"/>
              </a:rPr>
              <a:t>るわけです。</a:t>
            </a:r>
            <a:endParaRPr sz="1050">
              <a:latin typeface="游ゴシック"/>
              <a:cs typeface="游ゴシック"/>
            </a:endParaRPr>
          </a:p>
          <a:p>
            <a:pPr marL="416559" marR="5080" indent="135255">
              <a:lnSpc>
                <a:spcPct val="135200"/>
              </a:lnSpc>
            </a:pPr>
            <a:r>
              <a:rPr dirty="0" sz="1050" spc="-10">
                <a:latin typeface="游ゴシック"/>
                <a:cs typeface="游ゴシック"/>
              </a:rPr>
              <a:t>その人たちにワクチンを注射しますと、</a:t>
            </a:r>
            <a:r>
              <a:rPr dirty="0" sz="1050" spc="-10" b="1">
                <a:latin typeface="游ゴシック"/>
                <a:cs typeface="游ゴシック"/>
              </a:rPr>
              <a:t>免疫がもうありますから</a:t>
            </a:r>
            <a:r>
              <a:rPr dirty="0" sz="1050" spc="-10">
                <a:latin typeface="游ゴシック"/>
                <a:cs typeface="游ゴシック"/>
              </a:rPr>
              <a:t>、</a:t>
            </a:r>
            <a:r>
              <a:rPr dirty="0" sz="1050" spc="-10" b="1">
                <a:latin typeface="游ゴシック"/>
                <a:cs typeface="游ゴシック"/>
              </a:rPr>
              <a:t>その（</a:t>
            </a:r>
            <a:r>
              <a:rPr dirty="0" sz="1050" spc="-10">
                <a:latin typeface="游ゴシック"/>
                <a:cs typeface="游ゴシック"/>
              </a:rPr>
              <a:t>mRNAが入った）</a:t>
            </a:r>
            <a:r>
              <a:rPr dirty="0" sz="1050" spc="-30" b="1">
                <a:latin typeface="游ゴシック"/>
                <a:cs typeface="游ゴシック"/>
              </a:rPr>
              <a:t>細胞</a:t>
            </a:r>
            <a:r>
              <a:rPr dirty="0" sz="1050" spc="-10" b="1">
                <a:latin typeface="游ゴシック"/>
                <a:cs typeface="游ゴシック"/>
              </a:rPr>
              <a:t>が攻撃される</a:t>
            </a:r>
            <a:r>
              <a:rPr dirty="0" sz="1050" spc="-15">
                <a:latin typeface="游ゴシック"/>
                <a:cs typeface="游ゴシック"/>
              </a:rPr>
              <a:t>のです。そうすると・・・。</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攻撃するのは免疫細胞が・</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a:p>
            <a:pPr marL="416559" marR="5080" indent="-403860">
              <a:lnSpc>
                <a:spcPct val="135200"/>
              </a:lnSpc>
              <a:spcBef>
                <a:spcPts val="15"/>
              </a:spcBef>
              <a:tabLst>
                <a:tab pos="550545" algn="l"/>
              </a:tabLst>
            </a:pPr>
            <a:r>
              <a:rPr dirty="0" sz="1050" b="1">
                <a:latin typeface="游ゴシック"/>
                <a:cs typeface="游ゴシック"/>
              </a:rPr>
              <a:t>村</a:t>
            </a:r>
            <a:r>
              <a:rPr dirty="0" sz="1050" spc="-10" b="1">
                <a:latin typeface="游ゴシック"/>
                <a:cs typeface="游ゴシック"/>
              </a:rPr>
              <a:t>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免</a:t>
            </a:r>
            <a:r>
              <a:rPr dirty="0" sz="1050">
                <a:latin typeface="游ゴシック"/>
                <a:cs typeface="游ゴシック"/>
              </a:rPr>
              <a:t>疫</a:t>
            </a:r>
            <a:r>
              <a:rPr dirty="0" sz="1050" spc="-10">
                <a:latin typeface="游ゴシック"/>
                <a:cs typeface="游ゴシック"/>
              </a:rPr>
              <a:t>細胞がmRNAが入ったヒ</a:t>
            </a:r>
            <a:r>
              <a:rPr dirty="0" sz="1050">
                <a:latin typeface="游ゴシック"/>
                <a:cs typeface="游ゴシック"/>
              </a:rPr>
              <a:t>ト</a:t>
            </a:r>
            <a:r>
              <a:rPr dirty="0" sz="1050" spc="-10">
                <a:latin typeface="游ゴシック"/>
                <a:cs typeface="游ゴシック"/>
              </a:rPr>
              <a:t>細胞を異</a:t>
            </a:r>
            <a:r>
              <a:rPr dirty="0" sz="1050">
                <a:latin typeface="游ゴシック"/>
                <a:cs typeface="游ゴシック"/>
              </a:rPr>
              <a:t>物</a:t>
            </a:r>
            <a:r>
              <a:rPr dirty="0" sz="1050" spc="-10">
                <a:latin typeface="游ゴシック"/>
                <a:cs typeface="游ゴシック"/>
              </a:rPr>
              <a:t>だと認識</a:t>
            </a:r>
            <a:r>
              <a:rPr dirty="0" sz="1050">
                <a:latin typeface="游ゴシック"/>
                <a:cs typeface="游ゴシック"/>
              </a:rPr>
              <a:t>し</a:t>
            </a:r>
            <a:r>
              <a:rPr dirty="0" sz="1050" spc="-10">
                <a:latin typeface="游ゴシック"/>
                <a:cs typeface="游ゴシック"/>
              </a:rPr>
              <a:t>て、これ</a:t>
            </a:r>
            <a:r>
              <a:rPr dirty="0" sz="1050">
                <a:latin typeface="游ゴシック"/>
                <a:cs typeface="游ゴシック"/>
              </a:rPr>
              <a:t>変</a:t>
            </a:r>
            <a:r>
              <a:rPr dirty="0" sz="1050" spc="-20">
                <a:latin typeface="游ゴシック"/>
                <a:cs typeface="游ゴシック"/>
              </a:rPr>
              <a:t>な</a:t>
            </a:r>
            <a:r>
              <a:rPr dirty="0" sz="1050" spc="-10">
                <a:latin typeface="游ゴシック"/>
                <a:cs typeface="游ゴシック"/>
              </a:rPr>
              <a:t>細胞だねということにして</a:t>
            </a:r>
            <a:r>
              <a:rPr dirty="0" sz="1050" spc="-50">
                <a:latin typeface="游ゴシック"/>
                <a:cs typeface="游ゴシック"/>
              </a:rPr>
              <a:t>、</a:t>
            </a:r>
            <a:r>
              <a:rPr dirty="0" sz="1050" spc="-10">
                <a:latin typeface="游ゴシック"/>
                <a:cs typeface="游ゴシック"/>
              </a:rPr>
              <a:t>攻撃するのです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そういうことなのです。</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これがね、予想したよりも副反応が少なかったのです。</a:t>
            </a:r>
            <a:endParaRPr sz="1050">
              <a:latin typeface="游ゴシック"/>
              <a:cs typeface="游ゴシック"/>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60795" cy="8910320"/>
          </a:xfrm>
          <a:prstGeom prst="rect">
            <a:avLst/>
          </a:prstGeom>
        </p:spPr>
        <p:txBody>
          <a:bodyPr wrap="square" lIns="0" tIns="69215" rIns="0" bIns="0" rtlCol="0" vert="horz">
            <a:spAutoFit/>
          </a:bodyPr>
          <a:lstStyle/>
          <a:p>
            <a:pPr marL="483234">
              <a:lnSpc>
                <a:spcPct val="100000"/>
              </a:lnSpc>
              <a:spcBef>
                <a:spcPts val="545"/>
              </a:spcBef>
            </a:pPr>
            <a:r>
              <a:rPr dirty="0" sz="1050" spc="-20">
                <a:latin typeface="游ゴシック"/>
                <a:cs typeface="游ゴシック"/>
              </a:rPr>
              <a:t>そんなことが起きているこの機能獲得実験。</a:t>
            </a:r>
            <a:endParaRPr sz="1050">
              <a:latin typeface="游ゴシック"/>
              <a:cs typeface="游ゴシック"/>
            </a:endParaRPr>
          </a:p>
          <a:p>
            <a:pPr marL="349250" marR="40005" indent="135255">
              <a:lnSpc>
                <a:spcPct val="135200"/>
              </a:lnSpc>
            </a:pPr>
            <a:r>
              <a:rPr dirty="0" sz="1050" spc="-15">
                <a:latin typeface="游ゴシック"/>
                <a:cs typeface="游ゴシック"/>
              </a:rPr>
              <a:t>これについて私は誰か詳しい先生にぜひとも話を聞かなきゃいけないと思ったところでお願いし</a:t>
            </a:r>
            <a:r>
              <a:rPr dirty="0" sz="1050" spc="-10">
                <a:latin typeface="游ゴシック"/>
                <a:cs typeface="游ゴシック"/>
              </a:rPr>
              <a:t>たのが、</a:t>
            </a:r>
            <a:r>
              <a:rPr dirty="0" sz="1050" spc="-15" b="1">
                <a:latin typeface="游ゴシック"/>
                <a:cs typeface="游ゴシック"/>
              </a:rPr>
              <a:t>今日のメインの先生である村上康文東京理科大学名誉教授</a:t>
            </a:r>
            <a:r>
              <a:rPr dirty="0" sz="1050" spc="-25">
                <a:latin typeface="游ゴシック"/>
                <a:cs typeface="游ゴシック"/>
              </a:rPr>
              <a:t>です。</a:t>
            </a:r>
            <a:endParaRPr sz="1050">
              <a:latin typeface="游ゴシック"/>
              <a:cs typeface="游ゴシック"/>
            </a:endParaRPr>
          </a:p>
          <a:p>
            <a:pPr marL="483234">
              <a:lnSpc>
                <a:spcPct val="100000"/>
              </a:lnSpc>
              <a:spcBef>
                <a:spcPts val="455"/>
              </a:spcBef>
            </a:pPr>
            <a:r>
              <a:rPr dirty="0" sz="1050" spc="-20">
                <a:latin typeface="游ゴシック"/>
                <a:cs typeface="游ゴシック"/>
              </a:rPr>
              <a:t>華さん、この村上先生のプロフィールをご紹介いただけますか</a:t>
            </a:r>
            <a:endParaRPr sz="1050">
              <a:latin typeface="游ゴシック"/>
              <a:cs typeface="游ゴシック"/>
            </a:endParaRPr>
          </a:p>
          <a:p>
            <a:pPr marL="12700">
              <a:lnSpc>
                <a:spcPct val="100000"/>
              </a:lnSpc>
              <a:spcBef>
                <a:spcPts val="445"/>
              </a:spcBef>
            </a:pPr>
            <a:r>
              <a:rPr dirty="0" sz="1050" spc="-20" b="1">
                <a:latin typeface="游ゴシック"/>
                <a:cs typeface="游ゴシック"/>
              </a:rPr>
              <a:t>Trilliana</a:t>
            </a:r>
            <a:r>
              <a:rPr dirty="0" sz="1050" spc="-10" b="1">
                <a:latin typeface="游ゴシック"/>
                <a:cs typeface="游ゴシック"/>
              </a:rPr>
              <a:t>華</a:t>
            </a:r>
            <a:r>
              <a:rPr dirty="0" sz="1050" spc="-20">
                <a:latin typeface="游ゴシック"/>
                <a:cs typeface="游ゴシック"/>
              </a:rPr>
              <a:t>：はい。</a:t>
            </a:r>
            <a:endParaRPr sz="1050">
              <a:latin typeface="游ゴシック"/>
              <a:cs typeface="游ゴシック"/>
            </a:endParaRPr>
          </a:p>
          <a:p>
            <a:pPr algn="just" marL="349250" marR="40005" indent="135255">
              <a:lnSpc>
                <a:spcPct val="135200"/>
              </a:lnSpc>
            </a:pPr>
            <a:r>
              <a:rPr dirty="0" sz="1050" spc="-10" b="1">
                <a:latin typeface="游ゴシック"/>
                <a:cs typeface="游ゴシック"/>
              </a:rPr>
              <a:t>村上康文先生はメッセンジャー</a:t>
            </a:r>
            <a:r>
              <a:rPr dirty="0" sz="1050" b="1">
                <a:latin typeface="游ゴシック"/>
                <a:cs typeface="游ゴシック"/>
              </a:rPr>
              <a:t>RNA</a:t>
            </a:r>
            <a:r>
              <a:rPr dirty="0" sz="1050" spc="-10" b="1">
                <a:latin typeface="游ゴシック"/>
                <a:cs typeface="游ゴシック"/>
              </a:rPr>
              <a:t>ワクチンの動物実験</a:t>
            </a:r>
            <a:r>
              <a:rPr dirty="0" u="sng" sz="1050" b="1">
                <a:solidFill>
                  <a:srgbClr val="FF0000"/>
                </a:solidFill>
                <a:uFill>
                  <a:solidFill>
                    <a:srgbClr val="FF0000"/>
                  </a:solidFill>
                </a:uFill>
                <a:latin typeface="游ゴシック"/>
                <a:cs typeface="游ゴシック"/>
              </a:rPr>
              <a:t>（</a:t>
            </a:r>
            <a:r>
              <a:rPr dirty="0" u="sng" sz="1050" spc="-15" b="1">
                <a:solidFill>
                  <a:srgbClr val="FF0000"/>
                </a:solidFill>
                <a:uFill>
                  <a:solidFill>
                    <a:srgbClr val="FF0000"/>
                  </a:solidFill>
                </a:uFill>
                <a:latin typeface="游ゴシック"/>
                <a:cs typeface="游ゴシック"/>
              </a:rPr>
              <a:t>実際に行ったのは新型コロナウイルス</a:t>
            </a:r>
            <a:r>
              <a:rPr dirty="0" u="sng" sz="1050" spc="500" b="1">
                <a:solidFill>
                  <a:srgbClr val="FF0000"/>
                </a:solidFill>
                <a:uFill>
                  <a:solidFill>
                    <a:srgbClr val="FF0000"/>
                  </a:solidFill>
                </a:uFill>
                <a:latin typeface="游ゴシック"/>
                <a:cs typeface="游ゴシック"/>
              </a:rPr>
              <a:t> </a:t>
            </a:r>
            <a:r>
              <a:rPr dirty="0" u="sng" sz="1050" spc="-5" b="1">
                <a:solidFill>
                  <a:srgbClr val="FF0000"/>
                </a:solidFill>
                <a:uFill>
                  <a:solidFill>
                    <a:srgbClr val="FF0000"/>
                  </a:solidFill>
                </a:uFill>
                <a:latin typeface="游ゴシック"/>
                <a:cs typeface="游ゴシック"/>
              </a:rPr>
              <a:t>のスパイクタンパク質で動物を免疫する実験です。村上加筆</a:t>
            </a:r>
            <a:r>
              <a:rPr dirty="0" u="sng" sz="1050" spc="-10" b="1">
                <a:solidFill>
                  <a:srgbClr val="FF0000"/>
                </a:solidFill>
                <a:uFill>
                  <a:solidFill>
                    <a:srgbClr val="FF0000"/>
                  </a:solidFill>
                </a:uFill>
                <a:latin typeface="游ゴシック"/>
                <a:cs typeface="游ゴシック"/>
              </a:rPr>
              <a:t>）</a:t>
            </a:r>
            <a:r>
              <a:rPr dirty="0" sz="1050" spc="-10" b="1">
                <a:latin typeface="游ゴシック"/>
                <a:cs typeface="游ゴシック"/>
              </a:rPr>
              <a:t>をいち早く実施されていたすごい先生</a:t>
            </a:r>
            <a:r>
              <a:rPr dirty="0" sz="1050" spc="-20">
                <a:latin typeface="游ゴシック"/>
                <a:cs typeface="游ゴシック"/>
              </a:rPr>
              <a:t>ということは皆さんご存知だと思うんですが、それどころではないんです。</a:t>
            </a:r>
            <a:endParaRPr sz="1050">
              <a:latin typeface="游ゴシック"/>
              <a:cs typeface="游ゴシック"/>
            </a:endParaRPr>
          </a:p>
          <a:p>
            <a:pPr marL="483234">
              <a:lnSpc>
                <a:spcPct val="100000"/>
              </a:lnSpc>
              <a:spcBef>
                <a:spcPts val="455"/>
              </a:spcBef>
            </a:pPr>
            <a:r>
              <a:rPr dirty="0" sz="1050" spc="-15">
                <a:latin typeface="游ゴシック"/>
                <a:cs typeface="游ゴシック"/>
              </a:rPr>
              <a:t>ご紹介いたします。</a:t>
            </a:r>
            <a:endParaRPr sz="1050">
              <a:latin typeface="游ゴシック"/>
              <a:cs typeface="游ゴシック"/>
            </a:endParaRPr>
          </a:p>
          <a:p>
            <a:pPr marL="483234" marR="2520315">
              <a:lnSpc>
                <a:spcPct val="135200"/>
              </a:lnSpc>
            </a:pPr>
            <a:r>
              <a:rPr dirty="0" sz="1050" spc="-15">
                <a:latin typeface="游ゴシック"/>
                <a:cs typeface="游ゴシック"/>
              </a:rPr>
              <a:t>まず村上先生のお立場ですが、</a:t>
            </a:r>
            <a:r>
              <a:rPr dirty="0" sz="1050" spc="-10" b="1">
                <a:latin typeface="游ゴシック"/>
                <a:cs typeface="游ゴシック"/>
              </a:rPr>
              <a:t>東京理科大学名誉教授</a:t>
            </a:r>
            <a:r>
              <a:rPr dirty="0" sz="1050" spc="-50">
                <a:latin typeface="游ゴシック"/>
                <a:cs typeface="游ゴシック"/>
              </a:rPr>
              <a:t>。</a:t>
            </a:r>
            <a:r>
              <a:rPr dirty="0" sz="1050" spc="-20">
                <a:latin typeface="游ゴシック"/>
                <a:cs typeface="游ゴシック"/>
              </a:rPr>
              <a:t>ご専門は創薬科学分子生物学、免疫医学です。</a:t>
            </a:r>
            <a:endParaRPr sz="1050">
              <a:latin typeface="游ゴシック"/>
              <a:cs typeface="游ゴシック"/>
            </a:endParaRPr>
          </a:p>
          <a:p>
            <a:pPr marL="349250" marR="5080" indent="133985">
              <a:lnSpc>
                <a:spcPct val="135200"/>
              </a:lnSpc>
            </a:pPr>
            <a:r>
              <a:rPr dirty="0" sz="1050" spc="-40">
                <a:latin typeface="游ゴシック"/>
                <a:cs typeface="游ゴシック"/>
              </a:rPr>
              <a:t>東京大学大学院修了後、スローンケタリング記念がん研究センターで腫瘍ウイルスの研究をされ、</a:t>
            </a:r>
            <a:r>
              <a:rPr dirty="0" sz="1050" spc="-15">
                <a:latin typeface="游ゴシック"/>
                <a:cs typeface="游ゴシック"/>
              </a:rPr>
              <a:t>その後、治療標的分子の探索、抗体の作成法の開発、抗体医薬の研究開発を一貫して実施され、約</a:t>
            </a:r>
            <a:endParaRPr sz="1050">
              <a:latin typeface="游ゴシック"/>
              <a:cs typeface="游ゴシック"/>
            </a:endParaRPr>
          </a:p>
          <a:p>
            <a:pPr marL="349250" marR="40005">
              <a:lnSpc>
                <a:spcPct val="135200"/>
              </a:lnSpc>
              <a:spcBef>
                <a:spcPts val="15"/>
              </a:spcBef>
            </a:pPr>
            <a:r>
              <a:rPr dirty="0" sz="1050" spc="15">
                <a:latin typeface="游ゴシック"/>
                <a:cs typeface="游ゴシック"/>
              </a:rPr>
              <a:t>700</a:t>
            </a:r>
            <a:r>
              <a:rPr dirty="0" sz="1050">
                <a:latin typeface="游ゴシック"/>
                <a:cs typeface="游ゴシック"/>
              </a:rPr>
              <a:t>種類の研究試薬用抗体を始めとして、診断用抗体・治療用抗体の分野において世界トップレベ</a:t>
            </a:r>
            <a:r>
              <a:rPr dirty="0" sz="1050" spc="-10">
                <a:latin typeface="游ゴシック"/>
                <a:cs typeface="游ゴシック"/>
              </a:rPr>
              <a:t>ルの実績をお持ちです。</a:t>
            </a:r>
            <a:endParaRPr sz="1050">
              <a:latin typeface="游ゴシック"/>
              <a:cs typeface="游ゴシック"/>
            </a:endParaRPr>
          </a:p>
          <a:p>
            <a:pPr marL="349250" marR="40005" indent="69850">
              <a:lnSpc>
                <a:spcPct val="135200"/>
              </a:lnSpc>
            </a:pPr>
            <a:r>
              <a:rPr dirty="0" sz="1050" spc="5">
                <a:latin typeface="游ゴシック"/>
                <a:cs typeface="游ゴシック"/>
              </a:rPr>
              <a:t>スローンケタリング記念がん研究センターというのはニューヨークにある世界最大のがん研究セ</a:t>
            </a:r>
            <a:r>
              <a:rPr dirty="0" sz="1050" spc="-10">
                <a:latin typeface="游ゴシック"/>
                <a:cs typeface="游ゴシック"/>
              </a:rPr>
              <a:t>ンターです。</a:t>
            </a:r>
            <a:endParaRPr sz="1050">
              <a:latin typeface="游ゴシック"/>
              <a:cs typeface="游ゴシック"/>
            </a:endParaRPr>
          </a:p>
          <a:p>
            <a:pPr marL="349250" marR="40005" indent="135255">
              <a:lnSpc>
                <a:spcPts val="1720"/>
              </a:lnSpc>
              <a:spcBef>
                <a:spcPts val="120"/>
              </a:spcBef>
            </a:pPr>
            <a:r>
              <a:rPr dirty="0" sz="1050">
                <a:latin typeface="游ゴシック"/>
                <a:cs typeface="游ゴシック"/>
              </a:rPr>
              <a:t>また、先生が立ち上げられた会社では、インフルエンザの診断用抗体でなんと世界シェア60%</a:t>
            </a:r>
            <a:r>
              <a:rPr dirty="0" sz="1050" spc="-50">
                <a:latin typeface="游ゴシック"/>
                <a:cs typeface="游ゴシック"/>
              </a:rPr>
              <a:t>以</a:t>
            </a:r>
            <a:r>
              <a:rPr dirty="0" sz="1050" spc="-60">
                <a:latin typeface="游ゴシック"/>
                <a:cs typeface="游ゴシック"/>
              </a:rPr>
              <a:t>上を持っておられます。</a:t>
            </a:r>
            <a:r>
              <a:rPr dirty="0" u="sng" sz="1050" spc="-10">
                <a:solidFill>
                  <a:srgbClr val="FF0000"/>
                </a:solidFill>
                <a:uFill>
                  <a:solidFill>
                    <a:srgbClr val="FF0000"/>
                  </a:solidFill>
                </a:uFill>
                <a:latin typeface="游ゴシック"/>
                <a:cs typeface="游ゴシック"/>
              </a:rPr>
              <a:t>（</a:t>
            </a:r>
            <a:r>
              <a:rPr dirty="0" u="sng" sz="1050" spc="-15">
                <a:solidFill>
                  <a:srgbClr val="FF0000"/>
                </a:solidFill>
                <a:uFill>
                  <a:solidFill>
                    <a:srgbClr val="FF0000"/>
                  </a:solidFill>
                </a:uFill>
                <a:latin typeface="游ゴシック"/>
                <a:cs typeface="游ゴシック"/>
              </a:rPr>
              <a:t>現在は世界シェアの</a:t>
            </a:r>
            <a:r>
              <a:rPr dirty="0" u="sng" sz="1050" spc="-10">
                <a:solidFill>
                  <a:srgbClr val="FF0000"/>
                </a:solidFill>
                <a:uFill>
                  <a:solidFill>
                    <a:srgbClr val="FF0000"/>
                  </a:solidFill>
                </a:uFill>
                <a:latin typeface="游ゴシック"/>
                <a:cs typeface="游ゴシック"/>
              </a:rPr>
              <a:t>90</a:t>
            </a:r>
            <a:r>
              <a:rPr dirty="0" u="sng" sz="1050" spc="-15">
                <a:solidFill>
                  <a:srgbClr val="FF0000"/>
                </a:solidFill>
                <a:uFill>
                  <a:solidFill>
                    <a:srgbClr val="FF0000"/>
                  </a:solidFill>
                </a:uFill>
                <a:latin typeface="游ゴシック"/>
                <a:cs typeface="游ゴシック"/>
              </a:rPr>
              <a:t>％です。村上追加</a:t>
            </a:r>
            <a:r>
              <a:rPr dirty="0" u="sng" sz="1050" spc="-50">
                <a:solidFill>
                  <a:srgbClr val="FF0000"/>
                </a:solidFill>
                <a:uFill>
                  <a:solidFill>
                    <a:srgbClr val="FF0000"/>
                  </a:solidFill>
                </a:uFill>
                <a:latin typeface="游ゴシック"/>
                <a:cs typeface="游ゴシック"/>
              </a:rPr>
              <a:t>）</a:t>
            </a:r>
            <a:endParaRPr sz="1050">
              <a:latin typeface="游ゴシック"/>
              <a:cs typeface="游ゴシック"/>
            </a:endParaRPr>
          </a:p>
          <a:p>
            <a:pPr marL="485140">
              <a:lnSpc>
                <a:spcPct val="100000"/>
              </a:lnSpc>
              <a:spcBef>
                <a:spcPts val="305"/>
              </a:spcBef>
            </a:pPr>
            <a:r>
              <a:rPr dirty="0" sz="1050" spc="-15">
                <a:latin typeface="游ゴシック"/>
                <a:cs typeface="游ゴシック"/>
              </a:rPr>
              <a:t>新型コロナでも世界最速の高精度な抗原検査キットを開発され、その製品は医療機関で広く使用</a:t>
            </a:r>
            <a:endParaRPr sz="1050">
              <a:latin typeface="游ゴシック"/>
              <a:cs typeface="游ゴシック"/>
            </a:endParaRPr>
          </a:p>
          <a:p>
            <a:pPr marL="349250">
              <a:lnSpc>
                <a:spcPct val="100000"/>
              </a:lnSpc>
              <a:spcBef>
                <a:spcPts val="445"/>
              </a:spcBef>
            </a:pPr>
            <a:r>
              <a:rPr dirty="0" sz="1050" spc="-20">
                <a:latin typeface="游ゴシック"/>
                <a:cs typeface="游ゴシック"/>
              </a:rPr>
              <a:t>されています。</a:t>
            </a:r>
            <a:endParaRPr sz="1050">
              <a:latin typeface="游ゴシック"/>
              <a:cs typeface="游ゴシック"/>
            </a:endParaRPr>
          </a:p>
          <a:p>
            <a:pPr marL="483234">
              <a:lnSpc>
                <a:spcPct val="100000"/>
              </a:lnSpc>
              <a:spcBef>
                <a:spcPts val="440"/>
              </a:spcBef>
            </a:pPr>
            <a:r>
              <a:rPr dirty="0" sz="1050" spc="-20">
                <a:latin typeface="游ゴシック"/>
                <a:cs typeface="游ゴシック"/>
              </a:rPr>
              <a:t>また、研究試薬用の抗体はアブカム社から世界中に供給されています。</a:t>
            </a:r>
            <a:endParaRPr sz="1050">
              <a:latin typeface="游ゴシック"/>
              <a:cs typeface="游ゴシック"/>
            </a:endParaRPr>
          </a:p>
          <a:p>
            <a:pPr marL="483234" marR="1179830">
              <a:lnSpc>
                <a:spcPts val="1720"/>
              </a:lnSpc>
              <a:spcBef>
                <a:spcPts val="120"/>
              </a:spcBef>
            </a:pPr>
            <a:r>
              <a:rPr dirty="0" sz="1050" spc="-25">
                <a:latin typeface="游ゴシック"/>
                <a:cs typeface="游ゴシック"/>
              </a:rPr>
              <a:t>本当に名実ともに世界レベルで業界をリードする科学者でいらっしゃいます。</a:t>
            </a:r>
            <a:r>
              <a:rPr dirty="0" sz="1050" spc="-20">
                <a:latin typeface="游ゴシック"/>
                <a:cs typeface="游ゴシック"/>
              </a:rPr>
              <a:t>今日の話はぜひそれを踏まえてお聞きください。</a:t>
            </a:r>
            <a:endParaRPr sz="1050">
              <a:latin typeface="游ゴシック"/>
              <a:cs typeface="游ゴシック"/>
            </a:endParaRPr>
          </a:p>
          <a:p>
            <a:pPr marL="12700">
              <a:lnSpc>
                <a:spcPct val="100000"/>
              </a:lnSpc>
              <a:spcBef>
                <a:spcPts val="305"/>
              </a:spcBef>
            </a:pPr>
            <a:r>
              <a:rPr dirty="0" sz="1050" spc="-10" b="1">
                <a:latin typeface="游ゴシック"/>
                <a:cs typeface="游ゴシック"/>
              </a:rPr>
              <a:t>及川</a:t>
            </a:r>
            <a:r>
              <a:rPr dirty="0" sz="1050" spc="-15">
                <a:latin typeface="游ゴシック"/>
                <a:cs typeface="游ゴシック"/>
              </a:rPr>
              <a:t>： 華さん、どうもありがとうございます。</a:t>
            </a:r>
            <a:endParaRPr sz="1050">
              <a:latin typeface="游ゴシック"/>
              <a:cs typeface="游ゴシック"/>
            </a:endParaRPr>
          </a:p>
          <a:p>
            <a:pPr marL="483234" marR="777240">
              <a:lnSpc>
                <a:spcPct val="135200"/>
              </a:lnSpc>
            </a:pPr>
            <a:r>
              <a:rPr dirty="0" sz="1050" spc="-25">
                <a:latin typeface="游ゴシック"/>
                <a:cs typeface="游ゴシック"/>
              </a:rPr>
              <a:t>村上先生はこういうテーマをお聞きするにはベストな方だというふうに思いました</a:t>
            </a:r>
            <a:r>
              <a:rPr dirty="0" sz="1050" spc="500">
                <a:latin typeface="游ゴシック"/>
                <a:cs typeface="游ゴシック"/>
              </a:rPr>
              <a:t> </a:t>
            </a:r>
            <a:r>
              <a:rPr dirty="0" sz="1050" spc="-15">
                <a:latin typeface="游ゴシック"/>
                <a:cs typeface="游ゴシック"/>
              </a:rPr>
              <a:t>今から聞いていただくのは、</a:t>
            </a:r>
            <a:r>
              <a:rPr dirty="0" sz="1050" spc="-15" b="1">
                <a:latin typeface="游ゴシック"/>
                <a:cs typeface="游ゴシック"/>
              </a:rPr>
              <a:t>私が動画用に音声と動画を収録したインタビュー</a:t>
            </a:r>
            <a:r>
              <a:rPr dirty="0" sz="1050" spc="-30">
                <a:latin typeface="游ゴシック"/>
                <a:cs typeface="游ゴシック"/>
              </a:rPr>
              <a:t>です。</a:t>
            </a:r>
            <a:r>
              <a:rPr dirty="0" sz="1050" spc="-10" b="1">
                <a:latin typeface="游ゴシック"/>
                <a:cs typeface="游ゴシック"/>
              </a:rPr>
              <a:t>それをこの</a:t>
            </a:r>
            <a:r>
              <a:rPr dirty="0" sz="1050" spc="-25" b="1">
                <a:latin typeface="游ゴシック"/>
                <a:cs typeface="游ゴシック"/>
              </a:rPr>
              <a:t>Twitter</a:t>
            </a:r>
            <a:r>
              <a:rPr dirty="0" sz="1050" spc="-10" b="1">
                <a:latin typeface="游ゴシック"/>
                <a:cs typeface="游ゴシック"/>
              </a:rPr>
              <a:t>スペースで音声だけ</a:t>
            </a:r>
            <a:r>
              <a:rPr dirty="0" sz="1050" spc="-15">
                <a:latin typeface="游ゴシック"/>
                <a:cs typeface="游ゴシック"/>
              </a:rPr>
              <a:t>お送りいたします。</a:t>
            </a:r>
            <a:endParaRPr sz="1050">
              <a:latin typeface="游ゴシック"/>
              <a:cs typeface="游ゴシック"/>
            </a:endParaRPr>
          </a:p>
          <a:p>
            <a:pPr algn="just" marL="349250" marR="22860" indent="135255">
              <a:lnSpc>
                <a:spcPct val="135200"/>
              </a:lnSpc>
              <a:spcBef>
                <a:spcPts val="15"/>
              </a:spcBef>
            </a:pPr>
            <a:r>
              <a:rPr dirty="0" sz="1050" spc="-15">
                <a:latin typeface="游ゴシック"/>
                <a:cs typeface="游ゴシック"/>
              </a:rPr>
              <a:t>ですので、所々、村上先生がスライドを示しながら話されてるところもあるのですが、もちろん</a:t>
            </a:r>
            <a:r>
              <a:rPr dirty="0" sz="1050" spc="-25">
                <a:latin typeface="游ゴシック"/>
                <a:cs typeface="游ゴシック"/>
              </a:rPr>
              <a:t>そのスライドはツイッタースペース</a:t>
            </a:r>
            <a:r>
              <a:rPr dirty="0" sz="1050" spc="-20">
                <a:latin typeface="游ゴシック"/>
                <a:cs typeface="游ゴシック"/>
              </a:rPr>
              <a:t>（</a:t>
            </a:r>
            <a:r>
              <a:rPr dirty="0" sz="1050" spc="-10">
                <a:latin typeface="游ゴシック"/>
                <a:cs typeface="游ゴシック"/>
              </a:rPr>
              <a:t>音声のみ</a:t>
            </a:r>
            <a:r>
              <a:rPr dirty="0" sz="1050" spc="-155">
                <a:latin typeface="游ゴシック"/>
                <a:cs typeface="游ゴシック"/>
              </a:rPr>
              <a:t>）</a:t>
            </a:r>
            <a:r>
              <a:rPr dirty="0" sz="1050" spc="-35">
                <a:latin typeface="游ゴシック"/>
                <a:cs typeface="游ゴシック"/>
              </a:rPr>
              <a:t>なのでお見せ出来ないのですが、聞きながらでも、</a:t>
            </a:r>
            <a:r>
              <a:rPr dirty="0" sz="1050" spc="-20">
                <a:latin typeface="游ゴシック"/>
                <a:cs typeface="游ゴシック"/>
              </a:rPr>
              <a:t>大体感じはおわかりになると思います。</a:t>
            </a:r>
            <a:endParaRPr sz="1050">
              <a:latin typeface="游ゴシック"/>
              <a:cs typeface="游ゴシック"/>
            </a:endParaRPr>
          </a:p>
          <a:p>
            <a:pPr algn="just" marL="349250" marR="5080" indent="133985">
              <a:lnSpc>
                <a:spcPct val="135200"/>
              </a:lnSpc>
            </a:pPr>
            <a:r>
              <a:rPr dirty="0" sz="1050" spc="-15">
                <a:latin typeface="游ゴシック"/>
                <a:cs typeface="游ゴシック"/>
              </a:rPr>
              <a:t>録音音声をずっと流してるだけだと、ちょっと緊張感がないかもしれないので、 スピーカーなっ</a:t>
            </a:r>
            <a:r>
              <a:rPr dirty="0" sz="1050" spc="-30">
                <a:latin typeface="游ゴシック"/>
                <a:cs typeface="游ゴシック"/>
              </a:rPr>
              <a:t>てくださっている素晴らしい女性の方々がいらっしゃるんですけど、今日のスピーカーの皆さんに、</a:t>
            </a:r>
            <a:endParaRPr sz="1050">
              <a:latin typeface="游ゴシック"/>
              <a:cs typeface="游ゴシック"/>
            </a:endParaRPr>
          </a:p>
          <a:p>
            <a:pPr marL="349250">
              <a:lnSpc>
                <a:spcPct val="100000"/>
              </a:lnSpc>
              <a:spcBef>
                <a:spcPts val="455"/>
              </a:spcBef>
            </a:pPr>
            <a:r>
              <a:rPr dirty="0" sz="1050" spc="-25">
                <a:latin typeface="游ゴシック"/>
                <a:cs typeface="游ゴシック"/>
              </a:rPr>
              <a:t>この方々にところどころ反応を聞きながら、そして、全体をいくつかのパートに分けています。</a:t>
            </a:r>
            <a:endParaRPr sz="1050">
              <a:latin typeface="游ゴシック"/>
              <a:cs typeface="游ゴシック"/>
            </a:endParaRPr>
          </a:p>
          <a:p>
            <a:pPr marL="349250" marR="40005" indent="135255">
              <a:lnSpc>
                <a:spcPct val="135200"/>
              </a:lnSpc>
            </a:pPr>
            <a:r>
              <a:rPr dirty="0" sz="1050" spc="-15">
                <a:latin typeface="游ゴシック"/>
                <a:cs typeface="游ゴシック"/>
              </a:rPr>
              <a:t>そのパートごとに時々区切って、それについての感想とか補足のコメントを入れながらお送りし</a:t>
            </a:r>
            <a:r>
              <a:rPr dirty="0" sz="1050" spc="-20">
                <a:latin typeface="游ゴシック"/>
                <a:cs typeface="游ゴシック"/>
              </a:rPr>
              <a:t>ていきます。</a:t>
            </a:r>
            <a:endParaRPr sz="1050">
              <a:latin typeface="游ゴシック"/>
              <a:cs typeface="游ゴシック"/>
            </a:endParaRPr>
          </a:p>
          <a:p>
            <a:pPr marL="483234">
              <a:lnSpc>
                <a:spcPct val="100000"/>
              </a:lnSpc>
              <a:spcBef>
                <a:spcPts val="445"/>
              </a:spcBef>
            </a:pPr>
            <a:r>
              <a:rPr dirty="0" sz="1050" spc="-10">
                <a:latin typeface="游ゴシック"/>
                <a:cs typeface="游ゴシック"/>
              </a:rPr>
              <a:t>全体で約1</a:t>
            </a:r>
            <a:r>
              <a:rPr dirty="0" sz="1050" spc="-25">
                <a:latin typeface="游ゴシック"/>
                <a:cs typeface="游ゴシック"/>
              </a:rPr>
              <a:t>時間ぐらいのインタビューです。</a:t>
            </a:r>
            <a:endParaRPr sz="1050">
              <a:latin typeface="游ゴシック"/>
              <a:cs typeface="游ゴシック"/>
            </a:endParaRPr>
          </a:p>
          <a:p>
            <a:pPr marL="349250" indent="135255">
              <a:lnSpc>
                <a:spcPct val="100000"/>
              </a:lnSpc>
              <a:spcBef>
                <a:spcPts val="445"/>
              </a:spcBef>
            </a:pPr>
            <a:r>
              <a:rPr dirty="0" sz="1050" spc="-15">
                <a:latin typeface="游ゴシック"/>
                <a:cs typeface="游ゴシック"/>
              </a:rPr>
              <a:t>最初にちょっと、この村上先生のお話の肝のようなところを触れてしまうとしたら、そもそも今</a:t>
            </a:r>
            <a:endParaRPr sz="1050">
              <a:latin typeface="游ゴシック"/>
              <a:cs typeface="游ゴシック"/>
            </a:endParaRPr>
          </a:p>
          <a:p>
            <a:pPr marL="349250" marR="40005">
              <a:lnSpc>
                <a:spcPct val="135200"/>
              </a:lnSpc>
              <a:spcBef>
                <a:spcPts val="10"/>
              </a:spcBef>
            </a:pPr>
            <a:r>
              <a:rPr dirty="0" sz="1050">
                <a:latin typeface="游ゴシック"/>
                <a:cs typeface="游ゴシック"/>
              </a:rPr>
              <a:t>回の</a:t>
            </a:r>
            <a:r>
              <a:rPr dirty="0" sz="1050" spc="-5" b="1">
                <a:latin typeface="游ゴシック"/>
                <a:cs typeface="游ゴシック"/>
              </a:rPr>
              <a:t>新型コロナウイルスというのは、とにかく変異が数多い</a:t>
            </a:r>
            <a:r>
              <a:rPr dirty="0" sz="1050" spc="-10">
                <a:latin typeface="游ゴシック"/>
                <a:cs typeface="游ゴシック"/>
              </a:rPr>
              <a:t>、</a:t>
            </a:r>
            <a:r>
              <a:rPr dirty="0" sz="1050" spc="-10" b="1">
                <a:latin typeface="游ゴシック"/>
                <a:cs typeface="游ゴシック"/>
              </a:rPr>
              <a:t>やたら変異する、こういうウイルス</a:t>
            </a:r>
            <a:r>
              <a:rPr dirty="0" sz="1050" spc="-15" b="1">
                <a:latin typeface="游ゴシック"/>
                <a:cs typeface="游ゴシック"/>
              </a:rPr>
              <a:t>にワクチン接種で対抗したということ自体が大きな間違い</a:t>
            </a:r>
            <a:r>
              <a:rPr dirty="0" sz="1050" spc="-20">
                <a:latin typeface="游ゴシック"/>
                <a:cs typeface="游ゴシック"/>
              </a:rPr>
              <a:t>なんだと。</a:t>
            </a:r>
            <a:endParaRPr sz="1050">
              <a:latin typeface="游ゴシック"/>
              <a:cs typeface="游ゴシック"/>
            </a:endParaRPr>
          </a:p>
          <a:p>
            <a:pPr marL="483234">
              <a:lnSpc>
                <a:spcPct val="100000"/>
              </a:lnSpc>
              <a:spcBef>
                <a:spcPts val="445"/>
              </a:spcBef>
            </a:pPr>
            <a:r>
              <a:rPr dirty="0" sz="1050" spc="-10">
                <a:latin typeface="游ゴシック"/>
                <a:cs typeface="游ゴシック"/>
              </a:rPr>
              <a:t>ワクチンで、</a:t>
            </a:r>
            <a:r>
              <a:rPr dirty="0" sz="1050" spc="-15" b="1">
                <a:latin typeface="游ゴシック"/>
                <a:cs typeface="游ゴシック"/>
              </a:rPr>
              <a:t>ワクチン自体で戦ったということ自体が根本的な間違い</a:t>
            </a:r>
            <a:r>
              <a:rPr dirty="0" sz="1050" spc="-25">
                <a:latin typeface="游ゴシック"/>
                <a:cs typeface="游ゴシック"/>
              </a:rPr>
              <a:t>だってことが一つ。</a:t>
            </a:r>
            <a:endParaRPr sz="1050">
              <a:latin typeface="游ゴシック"/>
              <a:cs typeface="游ゴシック"/>
            </a:endParaRPr>
          </a:p>
        </p:txBody>
      </p:sp>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8676233"/>
            <a:ext cx="6324600" cy="110744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そうなんですか</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私が予想していたのは、こ</a:t>
            </a:r>
            <a:r>
              <a:rPr dirty="0" sz="1050" spc="-20">
                <a:latin typeface="游ゴシック"/>
                <a:cs typeface="游ゴシック"/>
              </a:rPr>
              <a:t>れ</a:t>
            </a:r>
            <a:r>
              <a:rPr dirty="0" sz="1050">
                <a:latin typeface="游ゴシック"/>
                <a:cs typeface="游ゴシック"/>
              </a:rPr>
              <a:t>失</a:t>
            </a:r>
            <a:r>
              <a:rPr dirty="0" sz="1050" spc="-20">
                <a:latin typeface="游ゴシック"/>
                <a:cs typeface="游ゴシック"/>
              </a:rPr>
              <a:t>敗</a:t>
            </a:r>
            <a:r>
              <a:rPr dirty="0" sz="1050" spc="-10">
                <a:latin typeface="游ゴシック"/>
                <a:cs typeface="游ゴシック"/>
              </a:rPr>
              <a:t>するだろうと思っていたんですが、予想</a:t>
            </a:r>
            <a:r>
              <a:rPr dirty="0" sz="1050" spc="-20">
                <a:latin typeface="游ゴシック"/>
                <a:cs typeface="游ゴシック"/>
              </a:rPr>
              <a:t>し</a:t>
            </a:r>
            <a:r>
              <a:rPr dirty="0" sz="1050">
                <a:latin typeface="游ゴシック"/>
                <a:cs typeface="游ゴシック"/>
              </a:rPr>
              <a:t>た</a:t>
            </a:r>
            <a:r>
              <a:rPr dirty="0" sz="1050" spc="-20">
                <a:latin typeface="游ゴシック"/>
                <a:cs typeface="游ゴシック"/>
              </a:rPr>
              <a:t>よ</a:t>
            </a:r>
            <a:r>
              <a:rPr dirty="0" sz="1050" spc="-10">
                <a:latin typeface="游ゴシック"/>
                <a:cs typeface="游ゴシック"/>
              </a:rPr>
              <a:t>りも副反応が</a:t>
            </a:r>
            <a:r>
              <a:rPr dirty="0" sz="1050" spc="-50">
                <a:latin typeface="游ゴシック"/>
                <a:cs typeface="游ゴシック"/>
              </a:rPr>
              <a:t>少</a:t>
            </a:r>
            <a:r>
              <a:rPr dirty="0" sz="1050" spc="-10">
                <a:latin typeface="游ゴシック"/>
                <a:cs typeface="游ゴシック"/>
              </a:rPr>
              <a:t>なかったんです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どうしてかって判りますか。</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いや、わからない</a:t>
            </a:r>
            <a:r>
              <a:rPr dirty="0" sz="1050" spc="-50">
                <a:latin typeface="游ゴシック"/>
                <a:cs typeface="游ゴシック"/>
              </a:rPr>
              <a:t>。</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1078992"/>
            <a:ext cx="6300216" cy="3543299"/>
          </a:xfrm>
          <a:prstGeom prst="rect">
            <a:avLst/>
          </a:prstGeom>
        </p:spPr>
      </p:pic>
      <p:pic>
        <p:nvPicPr>
          <p:cNvPr id="4" name="object 4" descr=""/>
          <p:cNvPicPr/>
          <p:nvPr/>
        </p:nvPicPr>
        <p:blipFill>
          <a:blip r:embed="rId3" cstate="print"/>
          <a:stretch>
            <a:fillRect/>
          </a:stretch>
        </p:blipFill>
        <p:spPr>
          <a:xfrm>
            <a:off x="719327" y="4922520"/>
            <a:ext cx="6300216" cy="3543300"/>
          </a:xfrm>
          <a:prstGeom prst="rect">
            <a:avLst/>
          </a:prstGeom>
        </p:spPr>
      </p:pic>
      <p:sp>
        <p:nvSpPr>
          <p:cNvPr id="5" name="object 5"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20</a:t>
            </a:r>
            <a:r>
              <a:rPr dirty="0" baseline="2645" sz="1575" spc="-37">
                <a:latin typeface="游ゴシック"/>
                <a:cs typeface="游ゴシック"/>
              </a:rPr>
              <a:t>-</a:t>
            </a:r>
            <a:endParaRPr baseline="2645" sz="1575">
              <a:latin typeface="游ゴシック"/>
              <a:cs typeface="游ゴシック"/>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1</a:t>
            </a:r>
            <a:r>
              <a:rPr dirty="0" baseline="2645" sz="1575" spc="-37"/>
              <a:t>-</a:t>
            </a:r>
            <a:endParaRPr baseline="2645" sz="1575"/>
          </a:p>
        </p:txBody>
      </p:sp>
      <p:sp>
        <p:nvSpPr>
          <p:cNvPr id="2" name="object 2" descr=""/>
          <p:cNvSpPr txBox="1"/>
          <p:nvPr/>
        </p:nvSpPr>
        <p:spPr>
          <a:xfrm>
            <a:off x="706627" y="989178"/>
            <a:ext cx="6325870" cy="739394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免疫抑制をする働きをこのｍRNAがして</a:t>
            </a:r>
            <a:r>
              <a:rPr dirty="0" sz="1050" spc="-20">
                <a:latin typeface="游ゴシック"/>
                <a:cs typeface="游ゴシック"/>
              </a:rPr>
              <a:t>い</a:t>
            </a:r>
            <a:r>
              <a:rPr dirty="0" sz="1050">
                <a:latin typeface="游ゴシック"/>
                <a:cs typeface="游ゴシック"/>
              </a:rPr>
              <a:t>た</a:t>
            </a:r>
            <a:r>
              <a:rPr dirty="0" sz="1050" spc="-20">
                <a:latin typeface="游ゴシック"/>
                <a:cs typeface="游ゴシック"/>
              </a:rPr>
              <a:t>か</a:t>
            </a:r>
            <a:r>
              <a:rPr dirty="0" sz="1050" spc="-10">
                <a:latin typeface="游ゴシック"/>
                <a:cs typeface="游ゴシック"/>
              </a:rPr>
              <a:t>らです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550545" marR="2685415">
              <a:lnSpc>
                <a:spcPts val="1720"/>
              </a:lnSpc>
              <a:spcBef>
                <a:spcPts val="114"/>
              </a:spcBef>
            </a:pPr>
            <a:r>
              <a:rPr dirty="0" sz="1050" spc="-20">
                <a:latin typeface="游ゴシック"/>
                <a:cs typeface="游ゴシック"/>
              </a:rPr>
              <a:t>逆に、免疫力をつけながら、かつ免疫を抑制する。</a:t>
            </a:r>
            <a:r>
              <a:rPr dirty="0" sz="1050" spc="-15">
                <a:latin typeface="游ゴシック"/>
                <a:cs typeface="游ゴシック"/>
              </a:rPr>
              <a:t>それが入っていたと・・・。</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スパイクにですね、反応す</a:t>
            </a:r>
            <a:r>
              <a:rPr dirty="0" sz="1050" spc="-20">
                <a:latin typeface="游ゴシック"/>
                <a:cs typeface="游ゴシック"/>
              </a:rPr>
              <a:t>る</a:t>
            </a:r>
            <a:r>
              <a:rPr dirty="0" sz="1050">
                <a:latin typeface="游ゴシック"/>
                <a:cs typeface="游ゴシック"/>
              </a:rPr>
              <a:t>新</a:t>
            </a:r>
            <a:r>
              <a:rPr dirty="0" sz="1050" spc="-20">
                <a:latin typeface="游ゴシック"/>
                <a:cs typeface="游ゴシック"/>
              </a:rPr>
              <a:t>し</a:t>
            </a:r>
            <a:r>
              <a:rPr dirty="0" sz="1050" spc="-10">
                <a:latin typeface="游ゴシック"/>
                <a:cs typeface="游ゴシック"/>
              </a:rPr>
              <a:t>い抗体だけ誘導するんですけども、</a:t>
            </a:r>
            <a:r>
              <a:rPr dirty="0" sz="1050" spc="-10" b="1">
                <a:latin typeface="游ゴシック"/>
                <a:cs typeface="游ゴシック"/>
              </a:rPr>
              <a:t>他の</a:t>
            </a:r>
            <a:r>
              <a:rPr dirty="0" sz="1050" spc="-20" b="1">
                <a:latin typeface="游ゴシック"/>
                <a:cs typeface="游ゴシック"/>
              </a:rPr>
              <a:t>免</a:t>
            </a:r>
            <a:r>
              <a:rPr dirty="0" sz="1050" b="1">
                <a:latin typeface="游ゴシック"/>
                <a:cs typeface="游ゴシック"/>
              </a:rPr>
              <a:t>疫</a:t>
            </a:r>
            <a:r>
              <a:rPr dirty="0" sz="1050" spc="-20" b="1">
                <a:latin typeface="游ゴシック"/>
                <a:cs typeface="游ゴシック"/>
              </a:rPr>
              <a:t>系</a:t>
            </a:r>
            <a:r>
              <a:rPr dirty="0" sz="1050" spc="-10" b="1">
                <a:latin typeface="游ゴシック"/>
                <a:cs typeface="游ゴシック"/>
              </a:rPr>
              <a:t>を抑える</a:t>
            </a:r>
            <a:r>
              <a:rPr dirty="0" sz="1050" spc="-10">
                <a:latin typeface="游ゴシック"/>
                <a:cs typeface="游ゴシック"/>
              </a:rPr>
              <a:t>んで</a:t>
            </a:r>
            <a:r>
              <a:rPr dirty="0" sz="1050" spc="-50">
                <a:latin typeface="游ゴシック"/>
                <a:cs typeface="游ゴシック"/>
              </a:rPr>
              <a:t>す</a:t>
            </a:r>
            <a:endParaRPr sz="1050">
              <a:latin typeface="游ゴシック"/>
              <a:cs typeface="游ゴシック"/>
            </a:endParaRPr>
          </a:p>
          <a:p>
            <a:pPr marL="416559">
              <a:lnSpc>
                <a:spcPct val="100000"/>
              </a:lnSpc>
              <a:spcBef>
                <a:spcPts val="445"/>
              </a:spcBef>
            </a:pPr>
            <a:r>
              <a:rPr dirty="0" sz="1050" spc="-30">
                <a:latin typeface="游ゴシック"/>
                <a:cs typeface="游ゴシック"/>
              </a:rPr>
              <a:t>よ。</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ということなので</a:t>
            </a:r>
            <a:r>
              <a:rPr dirty="0" sz="1050" spc="-15" b="1">
                <a:latin typeface="游ゴシック"/>
                <a:cs typeface="游ゴシック"/>
              </a:rPr>
              <a:t>細胞性免疫という免疫に関しては抑えられる</a:t>
            </a:r>
            <a:r>
              <a:rPr dirty="0" sz="1050" spc="-20">
                <a:latin typeface="游ゴシック"/>
                <a:cs typeface="游ゴシック"/>
              </a:rPr>
              <a:t>んですね。</a:t>
            </a:r>
            <a:endParaRPr sz="1050">
              <a:latin typeface="游ゴシック"/>
              <a:cs typeface="游ゴシック"/>
            </a:endParaRPr>
          </a:p>
          <a:p>
            <a:pPr marL="416559" marR="5080" indent="137160">
              <a:lnSpc>
                <a:spcPts val="1720"/>
              </a:lnSpc>
              <a:spcBef>
                <a:spcPts val="120"/>
              </a:spcBef>
            </a:pPr>
            <a:r>
              <a:rPr dirty="0" sz="1050" spc="15" b="1">
                <a:latin typeface="游ゴシック"/>
                <a:cs typeface="游ゴシック"/>
              </a:rPr>
              <a:t>本来ならば副反応が山のように発生するんだけれども、その働きを奇しくも、持っていた</a:t>
            </a:r>
            <a:r>
              <a:rPr dirty="0" sz="1050">
                <a:latin typeface="游ゴシック"/>
                <a:cs typeface="游ゴシック"/>
              </a:rPr>
              <a:t>んで</a:t>
            </a:r>
            <a:r>
              <a:rPr dirty="0" sz="1050" spc="-10">
                <a:latin typeface="游ゴシック"/>
                <a:cs typeface="游ゴシック"/>
              </a:rPr>
              <a:t>すよ。</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それは設計の段階でそうい</a:t>
            </a:r>
            <a:r>
              <a:rPr dirty="0" sz="1050" spc="-20">
                <a:latin typeface="游ゴシック"/>
                <a:cs typeface="游ゴシック"/>
              </a:rPr>
              <a:t>う</a:t>
            </a:r>
            <a:r>
              <a:rPr dirty="0" sz="1050">
                <a:latin typeface="游ゴシック"/>
                <a:cs typeface="游ゴシック"/>
              </a:rPr>
              <a:t>副</a:t>
            </a:r>
            <a:r>
              <a:rPr dirty="0" sz="1050" spc="-20">
                <a:latin typeface="游ゴシック"/>
                <a:cs typeface="游ゴシック"/>
              </a:rPr>
              <a:t>反</a:t>
            </a:r>
            <a:r>
              <a:rPr dirty="0" sz="1050" spc="-10">
                <a:latin typeface="游ゴシック"/>
                <a:cs typeface="游ゴシック"/>
              </a:rPr>
              <a:t>応が出ないように・・・</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全然、判ってなかったと思</a:t>
            </a:r>
            <a:r>
              <a:rPr dirty="0" sz="1050" spc="-20">
                <a:latin typeface="游ゴシック"/>
                <a:cs typeface="游ゴシック"/>
              </a:rPr>
              <a:t>い</a:t>
            </a:r>
            <a:r>
              <a:rPr dirty="0" sz="1050">
                <a:latin typeface="游ゴシック"/>
                <a:cs typeface="游ゴシック"/>
              </a:rPr>
              <a:t>ま</a:t>
            </a:r>
            <a:r>
              <a:rPr dirty="0" sz="1050" spc="-2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じゃないんですか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おそらく偶然の産物で・・</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偶然の産物で・・・そうで</a:t>
            </a:r>
            <a:r>
              <a:rPr dirty="0" sz="1050" spc="-20">
                <a:latin typeface="游ゴシック"/>
                <a:cs typeface="游ゴシック"/>
              </a:rPr>
              <a:t>す</a:t>
            </a:r>
            <a:r>
              <a:rPr dirty="0" sz="105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私はね、やっぱり失敗する</a:t>
            </a:r>
            <a:r>
              <a:rPr dirty="0" sz="1050" spc="-20">
                <a:latin typeface="游ゴシック"/>
                <a:cs typeface="游ゴシック"/>
              </a:rPr>
              <a:t>だ</a:t>
            </a:r>
            <a:r>
              <a:rPr dirty="0" sz="1050">
                <a:latin typeface="游ゴシック"/>
                <a:cs typeface="游ゴシック"/>
              </a:rPr>
              <a:t>ろ</a:t>
            </a:r>
            <a:r>
              <a:rPr dirty="0" sz="1050" spc="-20">
                <a:latin typeface="游ゴシック"/>
                <a:cs typeface="游ゴシック"/>
              </a:rPr>
              <a:t>う</a:t>
            </a:r>
            <a:r>
              <a:rPr dirty="0" sz="1050" spc="-10">
                <a:latin typeface="游ゴシック"/>
                <a:cs typeface="游ゴシック"/>
              </a:rPr>
              <a:t>なと思ってたんですが、打ち初めてみる</a:t>
            </a:r>
            <a:r>
              <a:rPr dirty="0" sz="1050" spc="-20">
                <a:latin typeface="游ゴシック"/>
                <a:cs typeface="游ゴシック"/>
              </a:rPr>
              <a:t>と</a:t>
            </a:r>
            <a:r>
              <a:rPr dirty="0" sz="1050">
                <a:latin typeface="游ゴシック"/>
                <a:cs typeface="游ゴシック"/>
              </a:rPr>
              <a:t>、</a:t>
            </a:r>
            <a:r>
              <a:rPr dirty="0" sz="1050" spc="-20">
                <a:latin typeface="游ゴシック"/>
                <a:cs typeface="游ゴシック"/>
              </a:rPr>
              <a:t>皆</a:t>
            </a:r>
            <a:r>
              <a:rPr dirty="0" sz="1050" spc="-10">
                <a:latin typeface="游ゴシック"/>
                <a:cs typeface="游ゴシック"/>
              </a:rPr>
              <a:t>が死んじゃう</a:t>
            </a:r>
            <a:r>
              <a:rPr dirty="0" sz="1050" spc="-50">
                <a:latin typeface="游ゴシック"/>
                <a:cs typeface="游ゴシック"/>
              </a:rPr>
              <a:t>こ</a:t>
            </a:r>
            <a:r>
              <a:rPr dirty="0" sz="1050" spc="-10">
                <a:latin typeface="游ゴシック"/>
                <a:cs typeface="游ゴシック"/>
              </a:rPr>
              <a:t>とにはならないですよね、実際</a:t>
            </a:r>
            <a:r>
              <a:rPr dirty="0" sz="1050" spc="-50">
                <a:latin typeface="游ゴシック"/>
                <a:cs typeface="游ゴシック"/>
              </a:rPr>
              <a:t>。</a:t>
            </a:r>
            <a:endParaRPr sz="1050">
              <a:latin typeface="游ゴシック"/>
              <a:cs typeface="游ゴシック"/>
            </a:endParaRPr>
          </a:p>
          <a:p>
            <a:pPr marL="550545" marR="2685415">
              <a:lnSpc>
                <a:spcPct val="135200"/>
              </a:lnSpc>
              <a:spcBef>
                <a:spcPts val="5"/>
              </a:spcBef>
            </a:pPr>
            <a:r>
              <a:rPr dirty="0" sz="1050" spc="-20">
                <a:latin typeface="游ゴシック"/>
                <a:cs typeface="游ゴシック"/>
              </a:rPr>
              <a:t>どうしてそうなってるんだろうかっていうことで。</a:t>
            </a:r>
            <a:r>
              <a:rPr dirty="0" sz="1050" spc="-15">
                <a:latin typeface="游ゴシック"/>
                <a:cs typeface="游ゴシック"/>
              </a:rPr>
              <a:t>いろいろ論文を調べるわけですよ。</a:t>
            </a:r>
            <a:endParaRPr sz="1050">
              <a:latin typeface="游ゴシック"/>
              <a:cs typeface="游ゴシック"/>
            </a:endParaRPr>
          </a:p>
          <a:p>
            <a:pPr marL="416559" marR="5080" indent="137160">
              <a:lnSpc>
                <a:spcPct val="135200"/>
              </a:lnSpc>
              <a:spcBef>
                <a:spcPts val="10"/>
              </a:spcBef>
            </a:pPr>
            <a:r>
              <a:rPr dirty="0" sz="1050" spc="20">
                <a:latin typeface="游ゴシック"/>
                <a:cs typeface="游ゴシック"/>
              </a:rPr>
              <a:t>そうすると</a:t>
            </a:r>
            <a:r>
              <a:rPr dirty="0" sz="1050" spc="20" b="1">
                <a:solidFill>
                  <a:srgbClr val="0000FF"/>
                </a:solidFill>
                <a:latin typeface="游ゴシック"/>
                <a:cs typeface="游ゴシック"/>
              </a:rPr>
              <a:t>このメッセンジャー型ワクチンは免疫抑制の働きをもってる</a:t>
            </a:r>
            <a:r>
              <a:rPr dirty="0" sz="1050" spc="10">
                <a:latin typeface="游ゴシック"/>
                <a:cs typeface="游ゴシック"/>
              </a:rPr>
              <a:t>ということなんですよ</a:t>
            </a:r>
            <a:r>
              <a:rPr dirty="0" sz="1050" spc="-10">
                <a:latin typeface="游ゴシック"/>
                <a:cs typeface="游ゴシック"/>
              </a:rPr>
              <a:t>ね。</a:t>
            </a:r>
            <a:endParaRPr sz="1050">
              <a:latin typeface="游ゴシック"/>
              <a:cs typeface="游ゴシック"/>
            </a:endParaRPr>
          </a:p>
          <a:p>
            <a:pPr marL="416559" marR="5080" indent="137160">
              <a:lnSpc>
                <a:spcPct val="135200"/>
              </a:lnSpc>
              <a:tabLst>
                <a:tab pos="5768340" algn="l"/>
              </a:tabLst>
            </a:pPr>
            <a:r>
              <a:rPr dirty="0" sz="1050">
                <a:latin typeface="游ゴシック"/>
                <a:cs typeface="游ゴシック"/>
              </a:rPr>
              <a:t>問題はですね、あの免疫抑制がですね、永久的に継続するんじゃないんですよね</a:t>
            </a:r>
            <a:r>
              <a:rPr dirty="0" sz="1050" spc="-50">
                <a:latin typeface="游ゴシック"/>
                <a:cs typeface="游ゴシック"/>
              </a:rPr>
              <a:t>。</a:t>
            </a:r>
            <a:r>
              <a:rPr dirty="0" sz="1050">
                <a:latin typeface="游ゴシック"/>
                <a:cs typeface="游ゴシック"/>
              </a:rPr>
              <a:t>	落っこ</a:t>
            </a:r>
            <a:r>
              <a:rPr dirty="0" sz="1050" spc="-50">
                <a:latin typeface="游ゴシック"/>
                <a:cs typeface="游ゴシック"/>
              </a:rPr>
              <a:t>っ</a:t>
            </a:r>
            <a:r>
              <a:rPr dirty="0" sz="1050" spc="-10">
                <a:latin typeface="游ゴシック"/>
                <a:cs typeface="游ゴシック"/>
              </a:rPr>
              <a:t>てくるわけですよ</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20"/>
              </a:spcBef>
            </a:pPr>
            <a:r>
              <a:rPr dirty="0" sz="1050" spc="20">
                <a:latin typeface="游ゴシック"/>
                <a:cs typeface="游ゴシック"/>
              </a:rPr>
              <a:t>ということは</a:t>
            </a:r>
            <a:r>
              <a:rPr dirty="0" sz="1050" spc="20" b="1">
                <a:latin typeface="游ゴシック"/>
                <a:cs typeface="游ゴシック"/>
              </a:rPr>
              <a:t>（免疫抑制が）</a:t>
            </a:r>
            <a:r>
              <a:rPr dirty="0" sz="1050" spc="15" b="1">
                <a:latin typeface="游ゴシック"/>
                <a:cs typeface="游ゴシック"/>
              </a:rPr>
              <a:t>落っこってくると、スパイクに対する攻撃が発生する</a:t>
            </a:r>
            <a:r>
              <a:rPr dirty="0" sz="1050" spc="10">
                <a:latin typeface="游ゴシック"/>
                <a:cs typeface="游ゴシック"/>
              </a:rPr>
              <a:t>じゃないで</a:t>
            </a:r>
            <a:r>
              <a:rPr dirty="0" sz="1050" spc="-10">
                <a:latin typeface="游ゴシック"/>
                <a:cs typeface="游ゴシック"/>
              </a:rPr>
              <a:t>すか。</a:t>
            </a:r>
            <a:endParaRPr sz="1050">
              <a:latin typeface="游ゴシック"/>
              <a:cs typeface="游ゴシック"/>
            </a:endParaRPr>
          </a:p>
          <a:p>
            <a:pPr marL="550545">
              <a:lnSpc>
                <a:spcPct val="100000"/>
              </a:lnSpc>
              <a:spcBef>
                <a:spcPts val="305"/>
              </a:spcBef>
            </a:pPr>
            <a:r>
              <a:rPr dirty="0" sz="1050" spc="-15" b="1">
                <a:latin typeface="游ゴシック"/>
                <a:cs typeface="游ゴシック"/>
              </a:rPr>
              <a:t>そういう意味では難しいことをやっている</a:t>
            </a:r>
            <a:r>
              <a:rPr dirty="0" sz="1050" spc="-20">
                <a:latin typeface="游ゴシック"/>
                <a:cs typeface="游ゴシック"/>
              </a:rPr>
              <a:t>んですよ。</a:t>
            </a:r>
            <a:endParaRPr sz="1050">
              <a:latin typeface="游ゴシック"/>
              <a:cs typeface="游ゴシック"/>
            </a:endParaRPr>
          </a:p>
          <a:p>
            <a:pPr marL="12700" marR="1210310" indent="537845">
              <a:lnSpc>
                <a:spcPct val="135200"/>
              </a:lnSpc>
              <a:tabLst>
                <a:tab pos="548640" algn="l"/>
              </a:tabLst>
            </a:pPr>
            <a:r>
              <a:rPr dirty="0" sz="1050" spc="-10" b="1">
                <a:latin typeface="游ゴシック"/>
                <a:cs typeface="游ゴシック"/>
              </a:rPr>
              <a:t>アクセルを踏みながらブレーキを踏むみ</a:t>
            </a:r>
            <a:r>
              <a:rPr dirty="0" sz="1050" spc="-20" b="1">
                <a:latin typeface="游ゴシック"/>
                <a:cs typeface="游ゴシック"/>
              </a:rPr>
              <a:t>た</a:t>
            </a:r>
            <a:r>
              <a:rPr dirty="0" sz="1050" spc="-10" b="1">
                <a:latin typeface="游ゴシック"/>
                <a:cs typeface="游ゴシック"/>
              </a:rPr>
              <a:t>いなことをやっている</a:t>
            </a:r>
            <a:r>
              <a:rPr dirty="0" sz="1050" spc="-10">
                <a:latin typeface="游ゴシック"/>
                <a:cs typeface="游ゴシック"/>
              </a:rPr>
              <a:t>んですよ</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なるほど、要するに</a:t>
            </a:r>
            <a:r>
              <a:rPr dirty="0" sz="1050" spc="-10" b="1">
                <a:latin typeface="游ゴシック"/>
                <a:cs typeface="游ゴシック"/>
              </a:rPr>
              <a:t>スパイ</a:t>
            </a:r>
            <a:r>
              <a:rPr dirty="0" sz="1050" spc="-20" b="1">
                <a:latin typeface="游ゴシック"/>
                <a:cs typeface="游ゴシック"/>
              </a:rPr>
              <a:t>ク</a:t>
            </a:r>
            <a:r>
              <a:rPr dirty="0" sz="1050" b="1">
                <a:latin typeface="游ゴシック"/>
                <a:cs typeface="游ゴシック"/>
              </a:rPr>
              <a:t>タ</a:t>
            </a:r>
            <a:r>
              <a:rPr dirty="0" sz="1050" spc="-20" b="1">
                <a:latin typeface="游ゴシック"/>
                <a:cs typeface="游ゴシック"/>
              </a:rPr>
              <a:t>ン</a:t>
            </a:r>
            <a:r>
              <a:rPr dirty="0" sz="1050" spc="-10" b="1">
                <a:latin typeface="游ゴシック"/>
                <a:cs typeface="游ゴシック"/>
              </a:rPr>
              <a:t>パクには毒性がある</a:t>
            </a:r>
            <a:r>
              <a:rPr dirty="0" sz="1050" spc="-10">
                <a:latin typeface="游ゴシック"/>
                <a:cs typeface="游ゴシック"/>
              </a:rPr>
              <a:t>わけですよね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毒性があって、逆に抑える</a:t>
            </a:r>
            <a:r>
              <a:rPr dirty="0" sz="1050" spc="-20">
                <a:latin typeface="游ゴシック"/>
                <a:cs typeface="游ゴシック"/>
              </a:rPr>
              <a:t>も</a:t>
            </a:r>
            <a:r>
              <a:rPr dirty="0" sz="1050">
                <a:latin typeface="游ゴシック"/>
                <a:cs typeface="游ゴシック"/>
              </a:rPr>
              <a:t>の</a:t>
            </a:r>
            <a:r>
              <a:rPr dirty="0" sz="1050" spc="-20">
                <a:latin typeface="游ゴシック"/>
                <a:cs typeface="游ゴシック"/>
              </a:rPr>
              <a:t>も</a:t>
            </a:r>
            <a:r>
              <a:rPr dirty="0" sz="1050" spc="-10">
                <a:latin typeface="游ゴシック"/>
                <a:cs typeface="游ゴシック"/>
              </a:rPr>
              <a:t>ある</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免疫を抑制する働きを実は</a:t>
            </a:r>
            <a:r>
              <a:rPr dirty="0" sz="1050" spc="-20">
                <a:latin typeface="游ゴシック"/>
                <a:cs typeface="游ゴシック"/>
              </a:rPr>
              <a:t>こ</a:t>
            </a:r>
            <a:r>
              <a:rPr dirty="0" sz="1050">
                <a:latin typeface="游ゴシック"/>
                <a:cs typeface="游ゴシック"/>
              </a:rPr>
              <a:t>の</a:t>
            </a:r>
            <a:r>
              <a:rPr dirty="0" sz="1050" spc="-20">
                <a:latin typeface="游ゴシック"/>
                <a:cs typeface="游ゴシック"/>
              </a:rPr>
              <a:t>メ</a:t>
            </a:r>
            <a:r>
              <a:rPr dirty="0" sz="1050" spc="-10">
                <a:latin typeface="游ゴシック"/>
                <a:cs typeface="游ゴシック"/>
              </a:rPr>
              <a:t>ッセンジャー型ワクチンが持ってるって</a:t>
            </a:r>
            <a:r>
              <a:rPr dirty="0" sz="1050" spc="-20">
                <a:latin typeface="游ゴシック"/>
                <a:cs typeface="游ゴシック"/>
              </a:rPr>
              <a:t>い</a:t>
            </a:r>
            <a:r>
              <a:rPr dirty="0" sz="1050">
                <a:latin typeface="游ゴシック"/>
                <a:cs typeface="游ゴシック"/>
              </a:rPr>
              <a:t>う</a:t>
            </a:r>
            <a:r>
              <a:rPr dirty="0" sz="1050" spc="-20">
                <a:latin typeface="游ゴシック"/>
                <a:cs typeface="游ゴシック"/>
              </a:rPr>
              <a:t>の</a:t>
            </a:r>
            <a:r>
              <a:rPr dirty="0" sz="1050" spc="-10">
                <a:latin typeface="游ゴシック"/>
                <a:cs typeface="游ゴシック"/>
              </a:rPr>
              <a:t>は最近もいろ</a:t>
            </a:r>
            <a:r>
              <a:rPr dirty="0" sz="1050" spc="-50">
                <a:latin typeface="游ゴシック"/>
                <a:cs typeface="游ゴシック"/>
              </a:rPr>
              <a:t>い</a:t>
            </a:r>
            <a:r>
              <a:rPr dirty="0" sz="1050" spc="-10">
                <a:latin typeface="游ゴシック"/>
                <a:cs typeface="游ゴシック"/>
              </a:rPr>
              <a:t>ろ論文がいっぱい出てましてですね、ほぼ</a:t>
            </a:r>
            <a:r>
              <a:rPr dirty="0" sz="1050" spc="-20">
                <a:latin typeface="游ゴシック"/>
                <a:cs typeface="游ゴシック"/>
              </a:rPr>
              <a:t>明</a:t>
            </a:r>
            <a:r>
              <a:rPr dirty="0" sz="1050" spc="-10">
                <a:latin typeface="游ゴシック"/>
                <a:cs typeface="游ゴシック"/>
              </a:rPr>
              <a:t>らかになっています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なるほど、それがそのブレ</a:t>
            </a:r>
            <a:r>
              <a:rPr dirty="0" sz="1050" spc="-20">
                <a:latin typeface="游ゴシック"/>
                <a:cs typeface="游ゴシック"/>
              </a:rPr>
              <a:t>ー</a:t>
            </a:r>
            <a:r>
              <a:rPr dirty="0" sz="1050">
                <a:latin typeface="游ゴシック"/>
                <a:cs typeface="游ゴシック"/>
              </a:rPr>
              <a:t>キ</a:t>
            </a:r>
            <a:r>
              <a:rPr dirty="0" sz="1050" spc="-20">
                <a:latin typeface="游ゴシック"/>
                <a:cs typeface="游ゴシック"/>
              </a:rPr>
              <a:t>と</a:t>
            </a:r>
            <a:r>
              <a:rPr dirty="0" sz="1050" spc="-10">
                <a:latin typeface="游ゴシック"/>
                <a:cs typeface="游ゴシック"/>
              </a:rPr>
              <a:t>アクセルを両方踏むということ・・</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8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なのでスピードはそんなに</a:t>
            </a:r>
            <a:r>
              <a:rPr dirty="0" sz="1050" spc="-20">
                <a:latin typeface="游ゴシック"/>
                <a:cs typeface="游ゴシック"/>
              </a:rPr>
              <a:t>上</a:t>
            </a:r>
            <a:r>
              <a:rPr dirty="0" sz="1050">
                <a:latin typeface="游ゴシック"/>
                <a:cs typeface="游ゴシック"/>
              </a:rPr>
              <a:t>が</a:t>
            </a:r>
            <a:r>
              <a:rPr dirty="0" sz="1050" spc="-20">
                <a:latin typeface="游ゴシック"/>
                <a:cs typeface="游ゴシック"/>
              </a:rPr>
              <a:t>ら</a:t>
            </a:r>
            <a:r>
              <a:rPr dirty="0" sz="1050" spc="-10">
                <a:latin typeface="游ゴシック"/>
                <a:cs typeface="游ゴシック"/>
              </a:rPr>
              <a:t>なかったので、実はそれほどには被害は</a:t>
            </a:r>
            <a:r>
              <a:rPr dirty="0" sz="1050" spc="-20">
                <a:latin typeface="游ゴシック"/>
                <a:cs typeface="游ゴシック"/>
              </a:rPr>
              <a:t>、</a:t>
            </a:r>
            <a:r>
              <a:rPr dirty="0" sz="1050">
                <a:latin typeface="游ゴシック"/>
                <a:cs typeface="游ゴシック"/>
              </a:rPr>
              <a:t>少</a:t>
            </a:r>
            <a:r>
              <a:rPr dirty="0" sz="1050" spc="-20">
                <a:latin typeface="游ゴシック"/>
                <a:cs typeface="游ゴシック"/>
              </a:rPr>
              <a:t>な</a:t>
            </a:r>
            <a:r>
              <a:rPr dirty="0" sz="1050" spc="-10">
                <a:latin typeface="游ゴシック"/>
                <a:cs typeface="游ゴシック"/>
              </a:rPr>
              <a:t>かったように</a:t>
            </a:r>
            <a:r>
              <a:rPr dirty="0" sz="1050" spc="-50">
                <a:latin typeface="游ゴシック"/>
                <a:cs typeface="游ゴシック"/>
              </a:rPr>
              <a:t>見</a:t>
            </a:r>
            <a:r>
              <a:rPr dirty="0" sz="1050" spc="-10">
                <a:latin typeface="游ゴシック"/>
                <a:cs typeface="游ゴシック"/>
              </a:rPr>
              <a:t>えるんですが、</a:t>
            </a:r>
            <a:r>
              <a:rPr dirty="0" sz="1050" spc="-10" b="1">
                <a:latin typeface="游ゴシック"/>
                <a:cs typeface="游ゴシック"/>
              </a:rPr>
              <a:t>問題はロングレンジで見る</a:t>
            </a:r>
            <a:r>
              <a:rPr dirty="0" sz="1050" spc="-20" b="1">
                <a:latin typeface="游ゴシック"/>
                <a:cs typeface="游ゴシック"/>
              </a:rPr>
              <a:t>と</a:t>
            </a:r>
            <a:r>
              <a:rPr dirty="0" sz="1050" spc="-10" b="1">
                <a:latin typeface="游ゴシック"/>
                <a:cs typeface="游ゴシック"/>
              </a:rPr>
              <a:t>すごい被害なんです</a:t>
            </a:r>
            <a:r>
              <a:rPr dirty="0" sz="1050" spc="-10">
                <a:latin typeface="游ゴシック"/>
                <a:cs typeface="游ゴシック"/>
              </a:rPr>
              <a:t>よ、やっぱり</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2</a:t>
            </a:r>
            <a:r>
              <a:rPr dirty="0" baseline="2645" sz="1575" spc="-37"/>
              <a:t>-</a:t>
            </a:r>
            <a:endParaRPr baseline="2645" sz="1575"/>
          </a:p>
        </p:txBody>
      </p:sp>
      <p:sp>
        <p:nvSpPr>
          <p:cNvPr id="2" name="object 2" descr=""/>
          <p:cNvSpPr txBox="1"/>
          <p:nvPr/>
        </p:nvSpPr>
        <p:spPr>
          <a:xfrm>
            <a:off x="706627" y="1262888"/>
            <a:ext cx="4850765" cy="184785"/>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（ワクチンの問題点～③</a:t>
            </a:r>
            <a:r>
              <a:rPr dirty="0" sz="1050" spc="-20" b="1">
                <a:solidFill>
                  <a:srgbClr val="FF0000"/>
                </a:solidFill>
                <a:latin typeface="游ゴシック"/>
                <a:cs typeface="游ゴシック"/>
              </a:rPr>
              <a:t>脂質ナノ粒子は強力な免疫増強剤で炎症誘導性の物質</a:t>
            </a:r>
            <a:r>
              <a:rPr dirty="0" sz="1050" spc="-50" b="1">
                <a:solidFill>
                  <a:srgbClr val="FF0000"/>
                </a:solidFill>
                <a:latin typeface="游ゴシック"/>
                <a:cs typeface="游ゴシック"/>
              </a:rPr>
              <a:t>）</a:t>
            </a:r>
            <a:endParaRPr sz="1050">
              <a:latin typeface="游ゴシック"/>
              <a:cs typeface="游ゴシック"/>
            </a:endParaRPr>
          </a:p>
        </p:txBody>
      </p:sp>
      <p:sp>
        <p:nvSpPr>
          <p:cNvPr id="3" name="object 3" descr=""/>
          <p:cNvSpPr txBox="1"/>
          <p:nvPr/>
        </p:nvSpPr>
        <p:spPr>
          <a:xfrm>
            <a:off x="706627" y="1856333"/>
            <a:ext cx="6371590" cy="7176134"/>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（44:03）</a:t>
            </a:r>
            <a:endParaRPr sz="1050">
              <a:latin typeface="游ゴシック"/>
              <a:cs typeface="游ゴシック"/>
            </a:endParaRPr>
          </a:p>
          <a:p>
            <a:pPr marL="416559" marR="508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a:t>
            </a:r>
            <a:r>
              <a:rPr dirty="0" sz="1050">
                <a:latin typeface="游ゴシック"/>
                <a:cs typeface="游ゴシック"/>
              </a:rPr>
              <a:t>ど</a:t>
            </a:r>
            <a:r>
              <a:rPr dirty="0" sz="1050" spc="-365">
                <a:latin typeface="游ゴシック"/>
                <a:cs typeface="游ゴシック"/>
              </a:rPr>
              <a:t>、</a:t>
            </a:r>
            <a:r>
              <a:rPr dirty="0" sz="1050" spc="-10">
                <a:latin typeface="游ゴシック"/>
                <a:cs typeface="游ゴシック"/>
              </a:rPr>
              <a:t>今</a:t>
            </a:r>
            <a:r>
              <a:rPr dirty="0" sz="1050" spc="-20">
                <a:latin typeface="游ゴシック"/>
                <a:cs typeface="游ゴシック"/>
              </a:rPr>
              <a:t>の</a:t>
            </a:r>
            <a:r>
              <a:rPr dirty="0" sz="1050">
                <a:latin typeface="游ゴシック"/>
                <a:cs typeface="游ゴシック"/>
              </a:rPr>
              <a:t>お</a:t>
            </a:r>
            <a:r>
              <a:rPr dirty="0" sz="1050" spc="-20">
                <a:latin typeface="游ゴシック"/>
                <a:cs typeface="游ゴシック"/>
              </a:rPr>
              <a:t>話</a:t>
            </a:r>
            <a:r>
              <a:rPr dirty="0" sz="1050" spc="-10">
                <a:latin typeface="游ゴシック"/>
                <a:cs typeface="游ゴシック"/>
              </a:rPr>
              <a:t>の中でスパイクタンパクには毒性がある</a:t>
            </a:r>
            <a:r>
              <a:rPr dirty="0" sz="1050" spc="-20">
                <a:latin typeface="游ゴシック"/>
                <a:cs typeface="游ゴシック"/>
              </a:rPr>
              <a:t>け</a:t>
            </a:r>
            <a:r>
              <a:rPr dirty="0" sz="1050">
                <a:latin typeface="游ゴシック"/>
                <a:cs typeface="游ゴシック"/>
              </a:rPr>
              <a:t>ど</a:t>
            </a:r>
            <a:r>
              <a:rPr dirty="0" sz="1050" spc="-365">
                <a:latin typeface="游ゴシック"/>
                <a:cs typeface="游ゴシック"/>
              </a:rPr>
              <a:t>、</a:t>
            </a:r>
            <a:r>
              <a:rPr dirty="0" sz="1050" spc="-10">
                <a:latin typeface="游ゴシック"/>
                <a:cs typeface="游ゴシック"/>
              </a:rPr>
              <a:t>その炎症を逆に誘導する能</a:t>
            </a:r>
            <a:r>
              <a:rPr dirty="0" sz="1050">
                <a:latin typeface="游ゴシック"/>
                <a:cs typeface="游ゴシック"/>
              </a:rPr>
              <a:t>力</a:t>
            </a:r>
            <a:r>
              <a:rPr dirty="0" sz="1050" spc="-50">
                <a:latin typeface="游ゴシック"/>
                <a:cs typeface="游ゴシック"/>
              </a:rPr>
              <a:t>、</a:t>
            </a:r>
            <a:r>
              <a:rPr dirty="0" sz="1050" spc="-10">
                <a:latin typeface="游ゴシック"/>
                <a:cs typeface="游ゴシック"/>
              </a:rPr>
              <a:t>それが先生の話だとナノ粒子・・</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脂質ナノ粒</a:t>
            </a:r>
            <a:r>
              <a:rPr dirty="0" sz="1050" spc="-50" b="1">
                <a:latin typeface="游ゴシック"/>
                <a:cs typeface="游ゴシック"/>
              </a:rPr>
              <a:t>子</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脂質ナノ粒子、これは何な</a:t>
            </a:r>
            <a:r>
              <a:rPr dirty="0" sz="1050" spc="-20">
                <a:latin typeface="游ゴシック"/>
                <a:cs typeface="游ゴシック"/>
              </a:rPr>
              <a:t>ん</a:t>
            </a:r>
            <a:r>
              <a:rPr dirty="0" sz="1050">
                <a:latin typeface="游ゴシック"/>
                <a:cs typeface="游ゴシック"/>
              </a:rPr>
              <a:t>で</a:t>
            </a:r>
            <a:r>
              <a:rPr dirty="0" sz="1050" spc="-20">
                <a:latin typeface="游ゴシック"/>
                <a:cs typeface="游ゴシック"/>
              </a:rPr>
              <a:t>す</a:t>
            </a:r>
            <a:r>
              <a:rPr dirty="0" sz="1050" spc="-10">
                <a:latin typeface="游ゴシック"/>
                <a:cs typeface="游ゴシック"/>
              </a:rPr>
              <a:t>かね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複雑な要素がいっぱい出て</a:t>
            </a:r>
            <a:r>
              <a:rPr dirty="0" sz="1050" spc="-20">
                <a:latin typeface="游ゴシック"/>
                <a:cs typeface="游ゴシック"/>
              </a:rPr>
              <a:t>く</a:t>
            </a:r>
            <a:r>
              <a:rPr dirty="0" sz="1050">
                <a:latin typeface="游ゴシック"/>
                <a:cs typeface="游ゴシック"/>
              </a:rPr>
              <a:t>る</a:t>
            </a:r>
            <a:r>
              <a:rPr dirty="0" sz="1050" spc="-20">
                <a:latin typeface="游ゴシック"/>
                <a:cs typeface="游ゴシック"/>
              </a:rPr>
              <a:t>わ</a:t>
            </a:r>
            <a:r>
              <a:rPr dirty="0" sz="1050" spc="-10">
                <a:latin typeface="游ゴシック"/>
                <a:cs typeface="游ゴシック"/>
              </a:rPr>
              <a:t>けですよね</a:t>
            </a:r>
            <a:r>
              <a:rPr dirty="0" sz="1050" spc="-50">
                <a:latin typeface="游ゴシック"/>
                <a:cs typeface="游ゴシック"/>
              </a:rPr>
              <a:t>。</a:t>
            </a:r>
            <a:endParaRPr sz="1050">
              <a:latin typeface="游ゴシック"/>
              <a:cs typeface="游ゴシック"/>
            </a:endParaRPr>
          </a:p>
          <a:p>
            <a:pPr marL="550545">
              <a:lnSpc>
                <a:spcPct val="100000"/>
              </a:lnSpc>
              <a:spcBef>
                <a:spcPts val="440"/>
              </a:spcBef>
            </a:pPr>
            <a:r>
              <a:rPr dirty="0" sz="1050" spc="-10">
                <a:latin typeface="游ゴシック"/>
                <a:cs typeface="游ゴシック"/>
              </a:rPr>
              <a:t>普通、</a:t>
            </a:r>
            <a:r>
              <a:rPr dirty="0" sz="1050" spc="-15" b="1">
                <a:solidFill>
                  <a:srgbClr val="0000FF"/>
                </a:solidFill>
                <a:latin typeface="游ゴシック"/>
                <a:cs typeface="游ゴシック"/>
              </a:rPr>
              <a:t>裸のメッセンジャーだけ注射すると、あっという間に壊れてしまいます</a:t>
            </a:r>
            <a:r>
              <a:rPr dirty="0" sz="1050" spc="-50">
                <a:latin typeface="游ゴシック"/>
                <a:cs typeface="游ゴシック"/>
              </a:rPr>
              <a:t>。</a:t>
            </a:r>
            <a:endParaRPr sz="1050">
              <a:latin typeface="游ゴシック"/>
              <a:cs typeface="游ゴシック"/>
            </a:endParaRPr>
          </a:p>
          <a:p>
            <a:pPr marL="12700" marR="1524000" indent="537845">
              <a:lnSpc>
                <a:spcPct val="135200"/>
              </a:lnSpc>
              <a:spcBef>
                <a:spcPts val="5"/>
              </a:spcBef>
              <a:tabLst>
                <a:tab pos="548640" algn="l"/>
              </a:tabLst>
            </a:pPr>
            <a:r>
              <a:rPr dirty="0" sz="1050" spc="-10" b="1">
                <a:solidFill>
                  <a:srgbClr val="0000FF"/>
                </a:solidFill>
                <a:latin typeface="游ゴシック"/>
                <a:cs typeface="游ゴシック"/>
              </a:rPr>
              <a:t>それを</a:t>
            </a:r>
            <a:r>
              <a:rPr dirty="0" sz="1050" spc="-10">
                <a:latin typeface="游ゴシック"/>
                <a:cs typeface="游ゴシック"/>
              </a:rPr>
              <a:t>、保護して、</a:t>
            </a:r>
            <a:r>
              <a:rPr dirty="0" sz="1050" spc="-10" b="1">
                <a:solidFill>
                  <a:srgbClr val="0000FF"/>
                </a:solidFill>
                <a:latin typeface="游ゴシック"/>
                <a:cs typeface="游ゴシック"/>
              </a:rPr>
              <a:t>保護して細胞に入れ</a:t>
            </a:r>
            <a:r>
              <a:rPr dirty="0" sz="1050" spc="-20" b="1">
                <a:solidFill>
                  <a:srgbClr val="0000FF"/>
                </a:solidFill>
                <a:latin typeface="游ゴシック"/>
                <a:cs typeface="游ゴシック"/>
              </a:rPr>
              <a:t>る</a:t>
            </a:r>
            <a:r>
              <a:rPr dirty="0" sz="1050" spc="-10" b="1">
                <a:solidFill>
                  <a:srgbClr val="0000FF"/>
                </a:solidFill>
                <a:latin typeface="游ゴシック"/>
                <a:cs typeface="游ゴシック"/>
              </a:rPr>
              <a:t>のが脂質ナノ粒子なのです</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脂質ナノ粒子というものの</a:t>
            </a:r>
            <a:r>
              <a:rPr dirty="0" sz="1050" spc="-20">
                <a:latin typeface="游ゴシック"/>
                <a:cs typeface="游ゴシック"/>
              </a:rPr>
              <a:t>中</a:t>
            </a:r>
            <a:r>
              <a:rPr dirty="0" sz="1050">
                <a:latin typeface="游ゴシック"/>
                <a:cs typeface="游ゴシック"/>
              </a:rPr>
              <a:t>に</a:t>
            </a:r>
            <a:r>
              <a:rPr dirty="0" sz="1050" spc="-10">
                <a:latin typeface="游ゴシック"/>
                <a:cs typeface="游ゴシック"/>
              </a:rPr>
              <a:t>ｍRNAが</a:t>
            </a:r>
            <a:r>
              <a:rPr dirty="0" sz="1050" spc="-20">
                <a:latin typeface="游ゴシック"/>
                <a:cs typeface="游ゴシック"/>
              </a:rPr>
              <a:t>入</a:t>
            </a:r>
            <a:r>
              <a:rPr dirty="0" sz="1050">
                <a:latin typeface="游ゴシック"/>
                <a:cs typeface="游ゴシック"/>
              </a:rPr>
              <a:t>っ</a:t>
            </a:r>
            <a:r>
              <a:rPr dirty="0" sz="1050" spc="-20">
                <a:latin typeface="游ゴシック"/>
                <a:cs typeface="游ゴシック"/>
              </a:rPr>
              <a:t>て</a:t>
            </a:r>
            <a:r>
              <a:rPr dirty="0" sz="1050" spc="-10">
                <a:latin typeface="游ゴシック"/>
                <a:cs typeface="游ゴシック"/>
              </a:rPr>
              <a:t>いるんですね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入っているんです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なるほど、その脂質ナノ粒</a:t>
            </a:r>
            <a:r>
              <a:rPr dirty="0" sz="1050" spc="-20">
                <a:latin typeface="游ゴシック"/>
                <a:cs typeface="游ゴシック"/>
              </a:rPr>
              <a:t>子</a:t>
            </a:r>
            <a:r>
              <a:rPr dirty="0" sz="1050">
                <a:latin typeface="游ゴシック"/>
                <a:cs typeface="游ゴシック"/>
              </a:rPr>
              <a:t>と</a:t>
            </a:r>
            <a:r>
              <a:rPr dirty="0" sz="1050" spc="-20">
                <a:latin typeface="游ゴシック"/>
                <a:cs typeface="游ゴシック"/>
              </a:rPr>
              <a:t>い</a:t>
            </a:r>
            <a:r>
              <a:rPr dirty="0" sz="1050" spc="-10">
                <a:latin typeface="游ゴシック"/>
                <a:cs typeface="游ゴシック"/>
              </a:rPr>
              <a:t>うのが、それ自体が・・</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初めはね、何も悪さをしな</a:t>
            </a:r>
            <a:r>
              <a:rPr dirty="0" sz="1050" spc="-20">
                <a:latin typeface="游ゴシック"/>
                <a:cs typeface="游ゴシック"/>
              </a:rPr>
              <a:t>い</a:t>
            </a:r>
            <a:r>
              <a:rPr dirty="0" sz="1050">
                <a:latin typeface="游ゴシック"/>
                <a:cs typeface="游ゴシック"/>
              </a:rPr>
              <a:t>は</a:t>
            </a:r>
            <a:r>
              <a:rPr dirty="0" sz="1050" spc="-20">
                <a:latin typeface="游ゴシック"/>
                <a:cs typeface="游ゴシック"/>
              </a:rPr>
              <a:t>ず</a:t>
            </a:r>
            <a:r>
              <a:rPr dirty="0" sz="1050" spc="-10">
                <a:latin typeface="游ゴシック"/>
                <a:cs typeface="游ゴシック"/>
              </a:rPr>
              <a:t>だったんですね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ただ、運ぶだけの箱だった</a:t>
            </a:r>
            <a:r>
              <a:rPr dirty="0" sz="1050" spc="-20">
                <a:latin typeface="游ゴシック"/>
                <a:cs typeface="游ゴシック"/>
              </a:rPr>
              <a:t>ん</a:t>
            </a:r>
            <a:r>
              <a:rPr dirty="0" sz="1050">
                <a:latin typeface="游ゴシック"/>
                <a:cs typeface="游ゴシック"/>
              </a:rPr>
              <a:t>で</a:t>
            </a:r>
            <a:r>
              <a:rPr dirty="0" sz="1050" spc="-20">
                <a:latin typeface="游ゴシック"/>
                <a:cs typeface="游ゴシック"/>
              </a:rPr>
              <a:t>す</a:t>
            </a:r>
            <a:r>
              <a:rPr dirty="0" sz="1050" spc="-1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416559" marR="52069"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運ぶだけの箱だったんです</a:t>
            </a:r>
            <a:r>
              <a:rPr dirty="0" sz="1050" spc="-20">
                <a:latin typeface="游ゴシック"/>
                <a:cs typeface="游ゴシック"/>
              </a:rPr>
              <a:t>け</a:t>
            </a:r>
            <a:r>
              <a:rPr dirty="0" sz="1050">
                <a:latin typeface="游ゴシック"/>
                <a:cs typeface="游ゴシック"/>
              </a:rPr>
              <a:t>ど</a:t>
            </a:r>
            <a:r>
              <a:rPr dirty="0" sz="1050" spc="-20">
                <a:latin typeface="游ゴシック"/>
                <a:cs typeface="游ゴシック"/>
              </a:rPr>
              <a:t>も</a:t>
            </a:r>
            <a:r>
              <a:rPr dirty="0" sz="1050" spc="-10">
                <a:latin typeface="游ゴシック"/>
                <a:cs typeface="游ゴシック"/>
              </a:rPr>
              <a:t>、今見てみると、</a:t>
            </a:r>
            <a:r>
              <a:rPr dirty="0" sz="1050" spc="-10" b="1">
                <a:solidFill>
                  <a:srgbClr val="0000FF"/>
                </a:solidFill>
                <a:latin typeface="游ゴシック"/>
                <a:cs typeface="游ゴシック"/>
              </a:rPr>
              <a:t>免疫増強剤になってい</a:t>
            </a:r>
            <a:r>
              <a:rPr dirty="0" sz="1050" spc="-20" b="1">
                <a:solidFill>
                  <a:srgbClr val="0000FF"/>
                </a:solidFill>
                <a:latin typeface="游ゴシック"/>
                <a:cs typeface="游ゴシック"/>
              </a:rPr>
              <a:t>て</a:t>
            </a:r>
            <a:r>
              <a:rPr dirty="0" sz="1050" b="1">
                <a:solidFill>
                  <a:srgbClr val="0000FF"/>
                </a:solidFill>
                <a:latin typeface="游ゴシック"/>
                <a:cs typeface="游ゴシック"/>
              </a:rPr>
              <a:t>激</a:t>
            </a:r>
            <a:r>
              <a:rPr dirty="0" sz="1050" spc="-20" b="1">
                <a:solidFill>
                  <a:srgbClr val="0000FF"/>
                </a:solidFill>
                <a:latin typeface="游ゴシック"/>
                <a:cs typeface="游ゴシック"/>
              </a:rPr>
              <a:t>し</a:t>
            </a:r>
            <a:r>
              <a:rPr dirty="0" sz="1050" spc="-10" b="1">
                <a:solidFill>
                  <a:srgbClr val="0000FF"/>
                </a:solidFill>
                <a:latin typeface="游ゴシック"/>
                <a:cs typeface="游ゴシック"/>
              </a:rPr>
              <a:t>い炎症を誘導</a:t>
            </a:r>
            <a:r>
              <a:rPr dirty="0" sz="1050" spc="-50" b="1">
                <a:solidFill>
                  <a:srgbClr val="0000FF"/>
                </a:solidFill>
                <a:latin typeface="游ゴシック"/>
                <a:cs typeface="游ゴシック"/>
              </a:rPr>
              <a:t>す</a:t>
            </a:r>
            <a:r>
              <a:rPr dirty="0" sz="1050" spc="-10" b="1">
                <a:solidFill>
                  <a:srgbClr val="0000FF"/>
                </a:solidFill>
                <a:latin typeface="游ゴシック"/>
                <a:cs typeface="游ゴシック"/>
              </a:rPr>
              <a:t>る</a:t>
            </a:r>
            <a:r>
              <a:rPr dirty="0" sz="1050" spc="-10">
                <a:latin typeface="游ゴシック"/>
                <a:cs typeface="游ゴシック"/>
              </a:rPr>
              <a:t>んですよ、実は</a:t>
            </a:r>
            <a:r>
              <a:rPr dirty="0" sz="1050" spc="-50">
                <a:latin typeface="游ゴシック"/>
                <a:cs typeface="游ゴシック"/>
              </a:rPr>
              <a:t>。</a:t>
            </a:r>
            <a:endParaRPr sz="1050">
              <a:latin typeface="游ゴシック"/>
              <a:cs typeface="游ゴシック"/>
            </a:endParaRPr>
          </a:p>
          <a:p>
            <a:pPr marL="553085">
              <a:lnSpc>
                <a:spcPct val="100000"/>
              </a:lnSpc>
              <a:spcBef>
                <a:spcPts val="305"/>
              </a:spcBef>
            </a:pPr>
            <a:r>
              <a:rPr dirty="0" sz="1050" spc="-5">
                <a:latin typeface="游ゴシック"/>
                <a:cs typeface="游ゴシック"/>
              </a:rPr>
              <a:t>炎症誘導性の物質だということになってですね、そうするとね、より話が複雑になっていまし</a:t>
            </a:r>
            <a:endParaRPr sz="1050">
              <a:latin typeface="游ゴシック"/>
              <a:cs typeface="游ゴシック"/>
            </a:endParaRPr>
          </a:p>
          <a:p>
            <a:pPr marL="416559">
              <a:lnSpc>
                <a:spcPct val="100000"/>
              </a:lnSpc>
              <a:spcBef>
                <a:spcPts val="445"/>
              </a:spcBef>
            </a:pPr>
            <a:r>
              <a:rPr dirty="0" sz="1050" spc="-10">
                <a:latin typeface="游ゴシック"/>
                <a:cs typeface="游ゴシック"/>
              </a:rPr>
              <a:t>て、</a:t>
            </a:r>
            <a:r>
              <a:rPr dirty="0" sz="1050" spc="-15" b="1">
                <a:solidFill>
                  <a:srgbClr val="0000FF"/>
                </a:solidFill>
                <a:latin typeface="游ゴシック"/>
                <a:cs typeface="游ゴシック"/>
              </a:rPr>
              <a:t>メッセンジャー型ワクチンで免疫抑制する</a:t>
            </a:r>
            <a:r>
              <a:rPr dirty="0" sz="1050" spc="-15">
                <a:latin typeface="游ゴシック"/>
                <a:cs typeface="游ゴシック"/>
              </a:rPr>
              <a:t>じゃないですか。</a:t>
            </a:r>
            <a:endParaRPr sz="1050">
              <a:latin typeface="游ゴシック"/>
              <a:cs typeface="游ゴシック"/>
            </a:endParaRPr>
          </a:p>
          <a:p>
            <a:pPr marL="416559" marR="50800" indent="137160">
              <a:lnSpc>
                <a:spcPct val="135200"/>
              </a:lnSpc>
            </a:pPr>
            <a:r>
              <a:rPr dirty="0" sz="1050" spc="20">
                <a:latin typeface="游ゴシック"/>
                <a:cs typeface="游ゴシック"/>
              </a:rPr>
              <a:t>運び屋さんの</a:t>
            </a:r>
            <a:r>
              <a:rPr dirty="0" sz="1050" spc="20" b="1">
                <a:solidFill>
                  <a:srgbClr val="0000FF"/>
                </a:solidFill>
                <a:latin typeface="游ゴシック"/>
                <a:cs typeface="游ゴシック"/>
              </a:rPr>
              <a:t>脂質ナノ粒子が</a:t>
            </a:r>
            <a:r>
              <a:rPr dirty="0" sz="1050" spc="30" b="1">
                <a:solidFill>
                  <a:srgbClr val="0000FF"/>
                </a:solidFill>
                <a:latin typeface="游ゴシック"/>
                <a:cs typeface="游ゴシック"/>
              </a:rPr>
              <a:t>（</a:t>
            </a:r>
            <a:r>
              <a:rPr dirty="0" sz="1050" spc="20" b="1">
                <a:solidFill>
                  <a:srgbClr val="0000FF"/>
                </a:solidFill>
                <a:latin typeface="游ゴシック"/>
                <a:cs typeface="游ゴシック"/>
              </a:rPr>
              <a:t>免疫増強を）誘導します</a:t>
            </a:r>
            <a:r>
              <a:rPr dirty="0" sz="1050" spc="20">
                <a:latin typeface="游ゴシック"/>
                <a:cs typeface="游ゴシック"/>
              </a:rPr>
              <a:t>よね、要するに、</a:t>
            </a:r>
            <a:r>
              <a:rPr dirty="0" sz="1050" spc="10" b="1">
                <a:latin typeface="游ゴシック"/>
                <a:cs typeface="游ゴシック"/>
              </a:rPr>
              <a:t>何をやっているか判</a:t>
            </a:r>
            <a:r>
              <a:rPr dirty="0" sz="1050" spc="-5" b="1">
                <a:latin typeface="游ゴシック"/>
                <a:cs typeface="游ゴシック"/>
              </a:rPr>
              <a:t>らない状態</a:t>
            </a:r>
            <a:r>
              <a:rPr dirty="0" sz="1050" spc="-10">
                <a:latin typeface="游ゴシック"/>
                <a:cs typeface="游ゴシック"/>
              </a:rPr>
              <a:t>で生きてるんです。</a:t>
            </a:r>
            <a:endParaRPr sz="1050">
              <a:latin typeface="游ゴシック"/>
              <a:cs typeface="游ゴシック"/>
            </a:endParaRPr>
          </a:p>
          <a:p>
            <a:pPr marL="416559" marR="51435" indent="-403860">
              <a:lnSpc>
                <a:spcPct val="135200"/>
              </a:lnSpc>
              <a:spcBef>
                <a:spcPts val="10"/>
              </a:spcBef>
              <a:tabLst>
                <a:tab pos="560705" algn="l"/>
              </a:tabLst>
            </a:pPr>
            <a:r>
              <a:rPr dirty="0" sz="1050" spc="20" b="1">
                <a:latin typeface="游ゴシック"/>
                <a:cs typeface="游ゴシック"/>
              </a:rPr>
              <a:t>及川</a:t>
            </a:r>
            <a:r>
              <a:rPr dirty="0" sz="1050" spc="-15">
                <a:latin typeface="游ゴシック"/>
                <a:cs typeface="游ゴシック"/>
              </a:rPr>
              <a:t>：</a:t>
            </a:r>
            <a:r>
              <a:rPr dirty="0" sz="1050">
                <a:latin typeface="游ゴシック"/>
                <a:cs typeface="游ゴシック"/>
              </a:rPr>
              <a:t>	</a:t>
            </a:r>
            <a:r>
              <a:rPr dirty="0" sz="1050" spc="15">
                <a:latin typeface="游ゴシック"/>
                <a:cs typeface="游ゴシック"/>
              </a:rPr>
              <a:t>ｍRNA</a:t>
            </a:r>
            <a:r>
              <a:rPr dirty="0" sz="1050" spc="20">
                <a:latin typeface="游ゴシック"/>
                <a:cs typeface="游ゴシック"/>
              </a:rPr>
              <a:t>は抑制する</a:t>
            </a:r>
            <a:r>
              <a:rPr dirty="0" sz="1050" spc="5">
                <a:latin typeface="游ゴシック"/>
                <a:cs typeface="游ゴシック"/>
              </a:rPr>
              <a:t>側</a:t>
            </a:r>
            <a:r>
              <a:rPr dirty="0" sz="1050" spc="20">
                <a:latin typeface="游ゴシック"/>
                <a:cs typeface="游ゴシック"/>
              </a:rPr>
              <a:t>だと、ブレ</a:t>
            </a:r>
            <a:r>
              <a:rPr dirty="0" sz="1050" spc="5">
                <a:latin typeface="游ゴシック"/>
                <a:cs typeface="游ゴシック"/>
              </a:rPr>
              <a:t>ー</a:t>
            </a:r>
            <a:r>
              <a:rPr dirty="0" sz="1050" spc="20">
                <a:latin typeface="游ゴシック"/>
                <a:cs typeface="游ゴシック"/>
              </a:rPr>
              <a:t>キだと、だけ</a:t>
            </a:r>
            <a:r>
              <a:rPr dirty="0" sz="1050" spc="5">
                <a:latin typeface="游ゴシック"/>
                <a:cs typeface="游ゴシック"/>
              </a:rPr>
              <a:t>ど</a:t>
            </a:r>
            <a:r>
              <a:rPr dirty="0" sz="1050" spc="20">
                <a:latin typeface="游ゴシック"/>
                <a:cs typeface="游ゴシック"/>
              </a:rPr>
              <a:t>それを運</a:t>
            </a:r>
            <a:r>
              <a:rPr dirty="0" sz="1050" spc="5">
                <a:latin typeface="游ゴシック"/>
                <a:cs typeface="游ゴシック"/>
              </a:rPr>
              <a:t>ん</a:t>
            </a:r>
            <a:r>
              <a:rPr dirty="0" sz="1050" spc="20">
                <a:latin typeface="游ゴシック"/>
                <a:cs typeface="游ゴシック"/>
              </a:rPr>
              <a:t>でき</a:t>
            </a:r>
            <a:r>
              <a:rPr dirty="0" sz="1050" spc="5">
                <a:latin typeface="游ゴシック"/>
                <a:cs typeface="游ゴシック"/>
              </a:rPr>
              <a:t>た</a:t>
            </a:r>
            <a:r>
              <a:rPr dirty="0" sz="1050" spc="20">
                <a:latin typeface="游ゴシック"/>
                <a:cs typeface="游ゴシック"/>
              </a:rPr>
              <a:t>脂</a:t>
            </a:r>
            <a:r>
              <a:rPr dirty="0" sz="1050" spc="5">
                <a:latin typeface="游ゴシック"/>
                <a:cs typeface="游ゴシック"/>
              </a:rPr>
              <a:t>質</a:t>
            </a:r>
            <a:r>
              <a:rPr dirty="0" sz="1050" spc="20">
                <a:latin typeface="游ゴシック"/>
                <a:cs typeface="游ゴシック"/>
              </a:rPr>
              <a:t>ナ</a:t>
            </a:r>
            <a:r>
              <a:rPr dirty="0" sz="1050" spc="5">
                <a:latin typeface="游ゴシック"/>
                <a:cs typeface="游ゴシック"/>
              </a:rPr>
              <a:t>ノ</a:t>
            </a:r>
            <a:r>
              <a:rPr dirty="0" sz="1050" spc="20">
                <a:latin typeface="游ゴシック"/>
                <a:cs typeface="游ゴシック"/>
              </a:rPr>
              <a:t>粒子</a:t>
            </a:r>
            <a:r>
              <a:rPr dirty="0" sz="1050" spc="5">
                <a:latin typeface="游ゴシック"/>
                <a:cs typeface="游ゴシック"/>
              </a:rPr>
              <a:t>は</a:t>
            </a:r>
            <a:r>
              <a:rPr dirty="0" sz="1050" spc="20">
                <a:latin typeface="游ゴシック"/>
                <a:cs typeface="游ゴシック"/>
              </a:rPr>
              <a:t>逆に</a:t>
            </a:r>
            <a:r>
              <a:rPr dirty="0" sz="1050" spc="5">
                <a:latin typeface="游ゴシック"/>
                <a:cs typeface="游ゴシック"/>
              </a:rPr>
              <a:t>炎</a:t>
            </a:r>
            <a:r>
              <a:rPr dirty="0" sz="1050" spc="20">
                <a:latin typeface="游ゴシック"/>
                <a:cs typeface="游ゴシック"/>
              </a:rPr>
              <a:t>症</a:t>
            </a:r>
            <a:r>
              <a:rPr dirty="0" sz="1050" spc="-15">
                <a:latin typeface="游ゴシック"/>
                <a:cs typeface="游ゴシック"/>
              </a:rPr>
              <a:t>を</a:t>
            </a:r>
            <a:r>
              <a:rPr dirty="0" sz="1050" spc="-5">
                <a:latin typeface="游ゴシック"/>
                <a:cs typeface="游ゴシック"/>
              </a:rPr>
              <a:t>誘導している・・・アクセルだと・・</a:t>
            </a:r>
            <a:r>
              <a:rPr dirty="0" sz="1050" spc="-15">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そうなんです、炎症を誘導</a:t>
            </a:r>
            <a:r>
              <a:rPr dirty="0" sz="1050" spc="-20">
                <a:latin typeface="游ゴシック"/>
                <a:cs typeface="游ゴシック"/>
              </a:rPr>
              <a:t>し</a:t>
            </a:r>
            <a:r>
              <a:rPr dirty="0" sz="1050">
                <a:latin typeface="游ゴシック"/>
                <a:cs typeface="游ゴシック"/>
              </a:rPr>
              <a:t>て</a:t>
            </a:r>
            <a:r>
              <a:rPr dirty="0" sz="1050" spc="-20">
                <a:latin typeface="游ゴシック"/>
                <a:cs typeface="游ゴシック"/>
              </a:rPr>
              <a:t>い</a:t>
            </a:r>
            <a:r>
              <a:rPr dirty="0" sz="1050" spc="-10">
                <a:latin typeface="游ゴシック"/>
                <a:cs typeface="游ゴシック"/>
              </a:rPr>
              <a:t>るんですよ</a:t>
            </a:r>
            <a:r>
              <a:rPr dirty="0" sz="1050" spc="-50">
                <a:latin typeface="游ゴシック"/>
                <a:cs typeface="游ゴシック"/>
              </a:rPr>
              <a:t>。</a:t>
            </a:r>
            <a:endParaRPr sz="1050">
              <a:latin typeface="游ゴシック"/>
              <a:cs typeface="游ゴシック"/>
            </a:endParaRPr>
          </a:p>
          <a:p>
            <a:pPr marL="416559" marR="51435" indent="137160">
              <a:lnSpc>
                <a:spcPct val="135200"/>
              </a:lnSpc>
            </a:pPr>
            <a:r>
              <a:rPr dirty="0" sz="1050" spc="10">
                <a:latin typeface="游ゴシック"/>
                <a:cs typeface="游ゴシック"/>
              </a:rPr>
              <a:t>多分、アクセルとブレーキが両方一緒に共存していて、だから両方が発揮されるからね、人に</a:t>
            </a:r>
            <a:r>
              <a:rPr dirty="0" sz="1050" spc="20">
                <a:latin typeface="游ゴシック"/>
                <a:cs typeface="游ゴシック"/>
              </a:rPr>
              <a:t>よってですね、だから</a:t>
            </a:r>
            <a:r>
              <a:rPr dirty="0" sz="1050" spc="15" b="1">
                <a:latin typeface="游ゴシック"/>
                <a:cs typeface="游ゴシック"/>
              </a:rPr>
              <a:t>免疫抑制が効かない人というのは激しい炎症発生して副作用になる</a:t>
            </a:r>
            <a:r>
              <a:rPr dirty="0" sz="1050" spc="5">
                <a:latin typeface="游ゴシック"/>
                <a:cs typeface="游ゴシック"/>
              </a:rPr>
              <a:t>んです</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免疫抑制が非常によく効いてる人に関しては多分、大丈夫なんです。</a:t>
            </a:r>
            <a:endParaRPr sz="1050">
              <a:latin typeface="游ゴシック"/>
              <a:cs typeface="游ゴシック"/>
            </a:endParaRPr>
          </a:p>
          <a:p>
            <a:pPr marL="550545">
              <a:lnSpc>
                <a:spcPct val="100000"/>
              </a:lnSpc>
              <a:spcBef>
                <a:spcPts val="445"/>
              </a:spcBef>
            </a:pPr>
            <a:r>
              <a:rPr dirty="0" sz="1050" spc="-15" b="1">
                <a:latin typeface="游ゴシック"/>
                <a:cs typeface="游ゴシック"/>
              </a:rPr>
              <a:t>人が雑種だから良かったんですよ。</a:t>
            </a:r>
            <a:endParaRPr sz="1050">
              <a:latin typeface="游ゴシック"/>
              <a:cs typeface="游ゴシック"/>
            </a:endParaRPr>
          </a:p>
          <a:p>
            <a:pPr marL="12700" marR="2999740" indent="537845">
              <a:lnSpc>
                <a:spcPct val="135200"/>
              </a:lnSpc>
              <a:tabLst>
                <a:tab pos="548640" algn="l"/>
              </a:tabLst>
            </a:pPr>
            <a:r>
              <a:rPr dirty="0" sz="1050" spc="-10" b="1">
                <a:latin typeface="游ゴシック"/>
                <a:cs typeface="游ゴシック"/>
              </a:rPr>
              <a:t>これを実験動物でやったならば、全滅で</a:t>
            </a:r>
            <a:r>
              <a:rPr dirty="0" sz="1050" spc="-20" b="1">
                <a:latin typeface="游ゴシック"/>
                <a:cs typeface="游ゴシック"/>
              </a:rPr>
              <a:t>す</a:t>
            </a:r>
            <a:r>
              <a:rPr dirty="0" sz="1050" spc="-10" b="1">
                <a:latin typeface="游ゴシック"/>
                <a:cs typeface="游ゴシック"/>
              </a:rPr>
              <a:t>ね</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今回、人間で人体実験して</a:t>
            </a:r>
            <a:r>
              <a:rPr dirty="0" sz="1050" spc="-20">
                <a:latin typeface="游ゴシック"/>
                <a:cs typeface="游ゴシック"/>
              </a:rPr>
              <a:t>始</a:t>
            </a:r>
            <a:r>
              <a:rPr dirty="0" sz="1050">
                <a:latin typeface="游ゴシック"/>
                <a:cs typeface="游ゴシック"/>
              </a:rPr>
              <a:t>め</a:t>
            </a:r>
            <a:r>
              <a:rPr dirty="0" sz="1050" spc="-20">
                <a:latin typeface="游ゴシック"/>
                <a:cs typeface="游ゴシック"/>
              </a:rPr>
              <a:t>て</a:t>
            </a:r>
            <a:r>
              <a:rPr dirty="0" sz="1050" spc="-10">
                <a:latin typeface="游ゴシック"/>
                <a:cs typeface="游ゴシック"/>
              </a:rPr>
              <a:t>判った・・</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いや、だから、おそらく何</a:t>
            </a:r>
            <a:r>
              <a:rPr dirty="0" sz="1050" spc="-20">
                <a:latin typeface="游ゴシック"/>
                <a:cs typeface="游ゴシック"/>
              </a:rPr>
              <a:t>億</a:t>
            </a:r>
            <a:r>
              <a:rPr dirty="0" sz="1050">
                <a:latin typeface="游ゴシック"/>
                <a:cs typeface="游ゴシック"/>
              </a:rPr>
              <a:t>人</a:t>
            </a:r>
            <a:r>
              <a:rPr dirty="0" sz="1050" spc="-20">
                <a:latin typeface="游ゴシック"/>
                <a:cs typeface="游ゴシック"/>
              </a:rPr>
              <a:t>に</a:t>
            </a:r>
            <a:r>
              <a:rPr dirty="0" sz="1050" spc="-10">
                <a:latin typeface="游ゴシック"/>
                <a:cs typeface="游ゴシック"/>
              </a:rPr>
              <a:t>も打ってみたから始めて判ったんですね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そういうことですか</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40">
                <a:latin typeface="游ゴシック"/>
                <a:cs typeface="游ゴシック"/>
              </a:rPr>
              <a:t>先生からしてみると、そんなものを、今わかったんだから、・・・</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もう、やめるべきだ</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やめるべきだ。即、もうや</a:t>
            </a:r>
            <a:r>
              <a:rPr dirty="0" sz="1050" spc="-20">
                <a:latin typeface="游ゴシック"/>
                <a:cs typeface="游ゴシック"/>
              </a:rPr>
              <a:t>め</a:t>
            </a:r>
            <a:r>
              <a:rPr dirty="0" sz="1050">
                <a:latin typeface="游ゴシック"/>
                <a:cs typeface="游ゴシック"/>
              </a:rPr>
              <a:t>る</a:t>
            </a:r>
            <a:r>
              <a:rPr dirty="0" sz="1050" spc="-20">
                <a:latin typeface="游ゴシック"/>
                <a:cs typeface="游ゴシック"/>
              </a:rPr>
              <a:t>べ</a:t>
            </a:r>
            <a:r>
              <a:rPr dirty="0" sz="1050" spc="-10">
                <a:latin typeface="游ゴシック"/>
                <a:cs typeface="游ゴシック"/>
              </a:rPr>
              <a:t>きだと</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6292088"/>
            <a:ext cx="5251450" cy="18478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（ワクチンの問題点～④</a:t>
            </a:r>
            <a:r>
              <a:rPr dirty="0" sz="1050" spc="-20" b="1">
                <a:solidFill>
                  <a:srgbClr val="FF0000"/>
                </a:solidFill>
                <a:latin typeface="游ゴシック"/>
                <a:cs typeface="游ゴシック"/>
              </a:rPr>
              <a:t>変異したオミクロン型の抗体が誘導されない</a:t>
            </a:r>
            <a:r>
              <a:rPr dirty="0" sz="1050" spc="-10" b="1">
                <a:solidFill>
                  <a:srgbClr val="FF0000"/>
                </a:solidFill>
                <a:latin typeface="游ゴシック"/>
                <a:cs typeface="游ゴシック"/>
              </a:rPr>
              <a:t>～</a:t>
            </a:r>
            <a:r>
              <a:rPr dirty="0" sz="1050" spc="-15" b="1">
                <a:solidFill>
                  <a:srgbClr val="FF0000"/>
                </a:solidFill>
                <a:latin typeface="游ゴシック"/>
                <a:cs typeface="游ゴシック"/>
              </a:rPr>
              <a:t>全く効かない</a:t>
            </a:r>
            <a:r>
              <a:rPr dirty="0" sz="1050" spc="-50" b="1">
                <a:solidFill>
                  <a:srgbClr val="FF0000"/>
                </a:solidFill>
                <a:latin typeface="游ゴシック"/>
                <a:cs typeface="游ゴシック"/>
              </a:rPr>
              <a:t>）</a:t>
            </a:r>
            <a:endParaRPr sz="1050">
              <a:latin typeface="游ゴシック"/>
              <a:cs typeface="游ゴシック"/>
            </a:endParaRPr>
          </a:p>
        </p:txBody>
      </p:sp>
      <p:sp>
        <p:nvSpPr>
          <p:cNvPr id="3" name="object 3" descr=""/>
          <p:cNvSpPr txBox="1"/>
          <p:nvPr/>
        </p:nvSpPr>
        <p:spPr>
          <a:xfrm>
            <a:off x="706627" y="6885533"/>
            <a:ext cx="6325870" cy="284226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（46:26）</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打ってですね</a:t>
            </a:r>
            <a:r>
              <a:rPr dirty="0" sz="1050" spc="-10" b="1">
                <a:latin typeface="游ゴシック"/>
                <a:cs typeface="游ゴシック"/>
              </a:rPr>
              <a:t>誘導した抗体</a:t>
            </a:r>
            <a:r>
              <a:rPr dirty="0" sz="1050" spc="-20" b="1">
                <a:latin typeface="游ゴシック"/>
                <a:cs typeface="游ゴシック"/>
              </a:rPr>
              <a:t>が</a:t>
            </a:r>
            <a:r>
              <a:rPr dirty="0" sz="1050" b="1">
                <a:latin typeface="游ゴシック"/>
                <a:cs typeface="游ゴシック"/>
              </a:rPr>
              <a:t>全</a:t>
            </a:r>
            <a:r>
              <a:rPr dirty="0" sz="1050" spc="-20" b="1">
                <a:latin typeface="游ゴシック"/>
                <a:cs typeface="游ゴシック"/>
              </a:rPr>
              <a:t>く</a:t>
            </a:r>
            <a:r>
              <a:rPr dirty="0" sz="1050" spc="-10" b="1">
                <a:latin typeface="游ゴシック"/>
                <a:cs typeface="游ゴシック"/>
              </a:rPr>
              <a:t>効かない</a:t>
            </a:r>
            <a:r>
              <a:rPr dirty="0" sz="1050" spc="-10">
                <a:latin typeface="游ゴシック"/>
                <a:cs typeface="游ゴシック"/>
              </a:rPr>
              <a:t>んです</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20">
                <a:latin typeface="游ゴシック"/>
                <a:cs typeface="游ゴシック"/>
              </a:rPr>
              <a:t>それはもうデータがしっかりと出ていまして、接種して誘導された抗体、</a:t>
            </a:r>
            <a:r>
              <a:rPr dirty="0" sz="1050" spc="10" b="1">
                <a:latin typeface="游ゴシック"/>
                <a:cs typeface="游ゴシック"/>
              </a:rPr>
              <a:t>接種して抗体を持っ</a:t>
            </a:r>
            <a:r>
              <a:rPr dirty="0" sz="1050" spc="-10" b="1">
                <a:latin typeface="游ゴシック"/>
                <a:cs typeface="游ゴシック"/>
              </a:rPr>
              <a:t>てる人がもう一度、ウイルスに感染して作った抗体と全然反応しないです</a:t>
            </a:r>
            <a:r>
              <a:rPr dirty="0" sz="1050" spc="-15">
                <a:latin typeface="游ゴシック"/>
                <a:cs typeface="游ゴシック"/>
              </a:rPr>
              <a:t>。</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ということで、やってもしょうがないものなんです。</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及川</a:t>
            </a:r>
            <a:r>
              <a:rPr dirty="0" sz="1050" spc="45">
                <a:latin typeface="游ゴシック"/>
                <a:cs typeface="游ゴシック"/>
              </a:rPr>
              <a:t>：  なるほど。</a:t>
            </a:r>
            <a:endParaRPr sz="1050">
              <a:latin typeface="游ゴシック"/>
              <a:cs typeface="游ゴシック"/>
            </a:endParaRPr>
          </a:p>
          <a:p>
            <a:pPr algn="just" marL="416559" marR="5080" indent="-403860">
              <a:lnSpc>
                <a:spcPct val="135200"/>
              </a:lnSpc>
            </a:pPr>
            <a:r>
              <a:rPr dirty="0" sz="1050" spc="-5" b="1">
                <a:latin typeface="游ゴシック"/>
                <a:cs typeface="游ゴシック"/>
              </a:rPr>
              <a:t>村上</a:t>
            </a:r>
            <a:r>
              <a:rPr dirty="0" sz="1050" spc="-15">
                <a:latin typeface="游ゴシック"/>
                <a:cs typeface="游ゴシック"/>
              </a:rPr>
              <a:t>： これがその論文なんですけども、メッセンジャー型ワクチンを打って、オミクロンに感染した人</a:t>
            </a:r>
            <a:r>
              <a:rPr dirty="0" sz="1050" spc="10">
                <a:latin typeface="游ゴシック"/>
                <a:cs typeface="游ゴシック"/>
              </a:rPr>
              <a:t>が誘導した抗体がどういうふうな変異型に反応するかということなんですが、この辺りが増えて</a:t>
            </a:r>
            <a:r>
              <a:rPr dirty="0" sz="1050" spc="-15">
                <a:latin typeface="游ゴシック"/>
                <a:cs typeface="游ゴシック"/>
              </a:rPr>
              <a:t>るんですけども、反応性が非常に低いんですよ。</a:t>
            </a:r>
            <a:endParaRPr sz="1050">
              <a:latin typeface="游ゴシック"/>
              <a:cs typeface="游ゴシック"/>
            </a:endParaRPr>
          </a:p>
          <a:p>
            <a:pPr algn="just" marL="12700">
              <a:lnSpc>
                <a:spcPct val="100000"/>
              </a:lnSpc>
              <a:spcBef>
                <a:spcPts val="455"/>
              </a:spcBef>
            </a:pPr>
            <a:r>
              <a:rPr dirty="0" sz="1050" spc="-10" b="1">
                <a:latin typeface="游ゴシック"/>
                <a:cs typeface="游ゴシック"/>
              </a:rPr>
              <a:t>及川</a:t>
            </a:r>
            <a:r>
              <a:rPr dirty="0" sz="1050" spc="45">
                <a:latin typeface="游ゴシック"/>
                <a:cs typeface="游ゴシック"/>
              </a:rPr>
              <a:t>：  なるほど。</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村上</a:t>
            </a:r>
            <a:r>
              <a:rPr dirty="0" sz="1050" spc="-15">
                <a:latin typeface="游ゴシック"/>
                <a:cs typeface="游ゴシック"/>
              </a:rPr>
              <a:t>：  誘導される抗体は同じ抗体、始めの抗体ばかり誘導される。</a:t>
            </a:r>
            <a:endParaRPr sz="1050">
              <a:latin typeface="游ゴシック"/>
              <a:cs typeface="游ゴシック"/>
            </a:endParaRPr>
          </a:p>
          <a:p>
            <a:pPr marL="550545" marR="273050">
              <a:lnSpc>
                <a:spcPct val="135200"/>
              </a:lnSpc>
            </a:pPr>
            <a:r>
              <a:rPr dirty="0" sz="1050" spc="-10" b="1">
                <a:latin typeface="游ゴシック"/>
                <a:cs typeface="游ゴシック"/>
              </a:rPr>
              <a:t>古い抗体が誘導されるんですけども</a:t>
            </a:r>
            <a:r>
              <a:rPr dirty="0" sz="1050" spc="-15">
                <a:latin typeface="游ゴシック"/>
                <a:cs typeface="游ゴシック"/>
              </a:rPr>
              <a:t>、増えている</a:t>
            </a:r>
            <a:r>
              <a:rPr dirty="0" sz="1050" spc="-10" b="1">
                <a:latin typeface="游ゴシック"/>
                <a:cs typeface="游ゴシック"/>
              </a:rPr>
              <a:t>新しい変異型の抗体は誘導されない</a:t>
            </a:r>
            <a:r>
              <a:rPr dirty="0" sz="1050" spc="-30">
                <a:latin typeface="游ゴシック"/>
                <a:cs typeface="游ゴシック"/>
              </a:rPr>
              <a:t>です。</a:t>
            </a:r>
            <a:r>
              <a:rPr dirty="0" sz="1050" spc="-15" b="1">
                <a:solidFill>
                  <a:srgbClr val="0000FF"/>
                </a:solidFill>
                <a:latin typeface="游ゴシック"/>
                <a:cs typeface="游ゴシック"/>
              </a:rPr>
              <a:t>ということは、もう打ってもしょうがない</a:t>
            </a:r>
            <a:r>
              <a:rPr dirty="0" sz="1050" spc="-20">
                <a:latin typeface="游ゴシック"/>
                <a:cs typeface="游ゴシック"/>
              </a:rPr>
              <a:t>のです。</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1078992"/>
            <a:ext cx="6096000" cy="3428999"/>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3</a:t>
            </a:r>
            <a:r>
              <a:rPr dirty="0" baseline="2645" sz="1575" spc="-37"/>
              <a:t>-</a:t>
            </a:r>
            <a:endParaRPr baseline="2645" sz="1575"/>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8456778"/>
            <a:ext cx="6325870" cy="1327150"/>
          </a:xfrm>
          <a:prstGeom prst="rect">
            <a:avLst/>
          </a:prstGeom>
        </p:spPr>
        <p:txBody>
          <a:bodyPr wrap="square" lIns="0" tIns="70485" rIns="0" bIns="0" rtlCol="0" vert="horz">
            <a:spAutoFit/>
          </a:bodyPr>
          <a:lstStyle/>
          <a:p>
            <a:pPr marL="79375">
              <a:lnSpc>
                <a:spcPct val="100000"/>
              </a:lnSpc>
              <a:spcBef>
                <a:spcPts val="555"/>
              </a:spcBef>
              <a:tabLst>
                <a:tab pos="61595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いや、この辺の認識っていうのは政府の厚生労働省だとか、それ関係してる研究者はどうなん</a:t>
            </a:r>
            <a:r>
              <a:rPr dirty="0" sz="1050" spc="-10">
                <a:latin typeface="游ゴシック"/>
                <a:cs typeface="游ゴシック"/>
              </a:rPr>
              <a:t>でしょう</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a:t>
            </a:r>
            <a:r>
              <a:rPr dirty="0" sz="1050" spc="-10" b="1">
                <a:latin typeface="游ゴシック"/>
                <a:cs typeface="游ゴシック"/>
              </a:rPr>
              <a:t>論文がしっか</a:t>
            </a:r>
            <a:r>
              <a:rPr dirty="0" sz="1050" spc="-20" b="1">
                <a:latin typeface="游ゴシック"/>
                <a:cs typeface="游ゴシック"/>
              </a:rPr>
              <a:t>り</a:t>
            </a:r>
            <a:r>
              <a:rPr dirty="0" sz="1050" b="1">
                <a:latin typeface="游ゴシック"/>
                <a:cs typeface="游ゴシック"/>
              </a:rPr>
              <a:t>読</a:t>
            </a:r>
            <a:r>
              <a:rPr dirty="0" sz="1050" spc="-20" b="1">
                <a:latin typeface="游ゴシック"/>
                <a:cs typeface="游ゴシック"/>
              </a:rPr>
              <a:t>め</a:t>
            </a:r>
            <a:r>
              <a:rPr dirty="0" sz="1050" spc="-10" b="1">
                <a:latin typeface="游ゴシック"/>
                <a:cs typeface="游ゴシック"/>
              </a:rPr>
              <a:t>ればですね</a:t>
            </a:r>
            <a:r>
              <a:rPr dirty="0" sz="1050" spc="-10">
                <a:latin typeface="游ゴシック"/>
                <a:cs typeface="游ゴシック"/>
              </a:rPr>
              <a:t>、このデータを見るとですね</a:t>
            </a:r>
            <a:r>
              <a:rPr dirty="0" sz="1050" spc="-20">
                <a:latin typeface="游ゴシック"/>
                <a:cs typeface="游ゴシック"/>
              </a:rPr>
              <a:t>、</a:t>
            </a:r>
            <a:r>
              <a:rPr dirty="0" sz="1050">
                <a:latin typeface="游ゴシック"/>
                <a:cs typeface="游ゴシック"/>
              </a:rPr>
              <a:t>こ</a:t>
            </a:r>
            <a:r>
              <a:rPr dirty="0" sz="1050" spc="-20">
                <a:latin typeface="游ゴシック"/>
                <a:cs typeface="游ゴシック"/>
              </a:rPr>
              <a:t>れ</a:t>
            </a:r>
            <a:r>
              <a:rPr dirty="0" sz="1050" spc="-10">
                <a:latin typeface="游ゴシック"/>
                <a:cs typeface="游ゴシック"/>
              </a:rPr>
              <a:t>打ってもしょ</a:t>
            </a:r>
            <a:r>
              <a:rPr dirty="0" sz="1050" spc="-50">
                <a:latin typeface="游ゴシック"/>
                <a:cs typeface="游ゴシック"/>
              </a:rPr>
              <a:t>う</a:t>
            </a:r>
            <a:r>
              <a:rPr dirty="0" sz="1050" spc="-10">
                <a:latin typeface="游ゴシック"/>
                <a:cs typeface="游ゴシック"/>
              </a:rPr>
              <a:t>がないよっていうふうに思うんですが、多</a:t>
            </a:r>
            <a:r>
              <a:rPr dirty="0" sz="1050" spc="-20">
                <a:latin typeface="游ゴシック"/>
                <a:cs typeface="游ゴシック"/>
              </a:rPr>
              <a:t>分</a:t>
            </a:r>
            <a:r>
              <a:rPr dirty="0" sz="1050" spc="-10">
                <a:latin typeface="游ゴシック"/>
                <a:cs typeface="游ゴシック"/>
              </a:rPr>
              <a:t>その議論やってないんだと思うんですよね</a:t>
            </a:r>
            <a:r>
              <a:rPr dirty="0" sz="1050" spc="-50">
                <a:latin typeface="游ゴシック"/>
                <a:cs typeface="游ゴシック"/>
              </a:rPr>
              <a:t>。</a:t>
            </a:r>
            <a:endParaRPr sz="1050">
              <a:latin typeface="游ゴシック"/>
              <a:cs typeface="游ゴシック"/>
            </a:endParaRPr>
          </a:p>
          <a:p>
            <a:pPr marL="553085">
              <a:lnSpc>
                <a:spcPct val="100000"/>
              </a:lnSpc>
              <a:spcBef>
                <a:spcPts val="445"/>
              </a:spcBef>
            </a:pPr>
            <a:r>
              <a:rPr dirty="0" sz="1050" spc="-5">
                <a:latin typeface="游ゴシック"/>
                <a:cs typeface="游ゴシック"/>
              </a:rPr>
              <a:t>打たないよりも打った方がいいって言うんですけども、どうしてなのか、私には全然わからな</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1078992"/>
            <a:ext cx="6300216" cy="3543299"/>
          </a:xfrm>
          <a:prstGeom prst="rect">
            <a:avLst/>
          </a:prstGeom>
        </p:spPr>
      </p:pic>
      <p:pic>
        <p:nvPicPr>
          <p:cNvPr id="4" name="object 4" descr=""/>
          <p:cNvPicPr/>
          <p:nvPr/>
        </p:nvPicPr>
        <p:blipFill>
          <a:blip r:embed="rId3" cstate="print"/>
          <a:stretch>
            <a:fillRect/>
          </a:stretch>
        </p:blipFill>
        <p:spPr>
          <a:xfrm>
            <a:off x="719327" y="4922520"/>
            <a:ext cx="6300216" cy="354330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4</a:t>
            </a:r>
            <a:r>
              <a:rPr dirty="0" baseline="2645" sz="1575" spc="-37"/>
              <a:t>-</a:t>
            </a:r>
            <a:endParaRPr baseline="2645" sz="1575"/>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1541780"/>
          </a:xfrm>
          <a:prstGeom prst="rect">
            <a:avLst/>
          </a:prstGeom>
        </p:spPr>
        <p:txBody>
          <a:bodyPr wrap="square" lIns="0" tIns="69215" rIns="0" bIns="0" rtlCol="0" vert="horz">
            <a:spAutoFit/>
          </a:bodyPr>
          <a:lstStyle/>
          <a:p>
            <a:pPr marL="416559">
              <a:lnSpc>
                <a:spcPct val="100000"/>
              </a:lnSpc>
              <a:spcBef>
                <a:spcPts val="545"/>
              </a:spcBef>
            </a:pPr>
            <a:r>
              <a:rPr dirty="0" sz="1050" spc="-20">
                <a:latin typeface="游ゴシック"/>
                <a:cs typeface="游ゴシック"/>
              </a:rPr>
              <a:t>いんです。</a:t>
            </a:r>
            <a:endParaRPr sz="1050">
              <a:latin typeface="游ゴシック"/>
              <a:cs typeface="游ゴシック"/>
            </a:endParaRPr>
          </a:p>
          <a:p>
            <a:pPr marL="416559" marR="5080" indent="137160">
              <a:lnSpc>
                <a:spcPct val="135200"/>
              </a:lnSpc>
            </a:pPr>
            <a:r>
              <a:rPr dirty="0" sz="1050" spc="-10">
                <a:latin typeface="游ゴシック"/>
                <a:cs typeface="游ゴシック"/>
              </a:rPr>
              <a:t>免疫学者がいない、何と言うかな、 免疫学を知ってる人はいるんですけれども、</a:t>
            </a:r>
            <a:r>
              <a:rPr dirty="0" sz="1050" spc="-10" b="1">
                <a:latin typeface="游ゴシック"/>
                <a:cs typeface="游ゴシック"/>
              </a:rPr>
              <a:t>どういう仕組</a:t>
            </a:r>
            <a:r>
              <a:rPr dirty="0" sz="1050" spc="-15" b="1">
                <a:latin typeface="游ゴシック"/>
                <a:cs typeface="游ゴシック"/>
              </a:rPr>
              <a:t>みでこのメッセンジャー型ワクチンが働くかを知ってる人いないみたい</a:t>
            </a:r>
            <a:r>
              <a:rPr dirty="0" sz="1050" spc="-20">
                <a:latin typeface="游ゴシック"/>
                <a:cs typeface="游ゴシック"/>
              </a:rPr>
              <a:t>なんですよ。</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そういうことですか、知識</a:t>
            </a:r>
            <a:r>
              <a:rPr dirty="0" sz="1050" spc="-20">
                <a:latin typeface="游ゴシック"/>
                <a:cs typeface="游ゴシック"/>
              </a:rPr>
              <a:t>の</a:t>
            </a:r>
            <a:r>
              <a:rPr dirty="0" sz="1050">
                <a:latin typeface="游ゴシック"/>
                <a:cs typeface="游ゴシック"/>
              </a:rPr>
              <a:t>問</a:t>
            </a:r>
            <a:r>
              <a:rPr dirty="0" sz="1050" spc="-20">
                <a:latin typeface="游ゴシック"/>
                <a:cs typeface="游ゴシック"/>
              </a:rPr>
              <a:t>題</a:t>
            </a:r>
            <a:r>
              <a:rPr dirty="0" sz="1050" spc="-10">
                <a:latin typeface="游ゴシック"/>
                <a:cs typeface="游ゴシック"/>
              </a:rPr>
              <a:t>なんだ</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お医者さん達はいるんです</a:t>
            </a:r>
            <a:r>
              <a:rPr dirty="0" sz="1050" spc="-20">
                <a:latin typeface="游ゴシック"/>
                <a:cs typeface="游ゴシック"/>
              </a:rPr>
              <a:t>よ</a:t>
            </a:r>
            <a:r>
              <a:rPr dirty="0" sz="105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5">
                <a:latin typeface="游ゴシック"/>
                <a:cs typeface="游ゴシック"/>
              </a:rPr>
              <a:t>医師はいるんだけども、医師がこのような仕組み 、メカニズムを知ってるかっていう話とは、別問題なんですよ。</a:t>
            </a:r>
            <a:endParaRPr sz="1050">
              <a:latin typeface="游ゴシック"/>
              <a:cs typeface="游ゴシック"/>
            </a:endParaRPr>
          </a:p>
        </p:txBody>
      </p:sp>
      <p:sp>
        <p:nvSpPr>
          <p:cNvPr id="3" name="object 3" descr=""/>
          <p:cNvSpPr txBox="1"/>
          <p:nvPr/>
        </p:nvSpPr>
        <p:spPr>
          <a:xfrm>
            <a:off x="706627" y="2997200"/>
            <a:ext cx="6325870" cy="3435350"/>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（ワクチンの問題点～⑤ADE（抗体依存性感染増強</a:t>
            </a:r>
            <a:r>
              <a:rPr dirty="0" sz="1050" spc="-575" b="1">
                <a:solidFill>
                  <a:srgbClr val="FF0000"/>
                </a:solidFill>
                <a:latin typeface="游ゴシック"/>
                <a:cs typeface="游ゴシック"/>
              </a:rPr>
              <a:t>）</a:t>
            </a:r>
            <a:r>
              <a:rPr dirty="0" sz="1050" spc="-35">
                <a:latin typeface="游ゴシック"/>
                <a:cs typeface="游ゴシック"/>
              </a:rPr>
              <a:t>）</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a:latin typeface="游ゴシック"/>
                <a:cs typeface="游ゴシック"/>
              </a:rPr>
              <a:t>（48:15)</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なるほど、そしてですね、</a:t>
            </a:r>
            <a:r>
              <a:rPr dirty="0" sz="1050" spc="-20">
                <a:latin typeface="游ゴシック"/>
                <a:cs typeface="游ゴシック"/>
              </a:rPr>
              <a:t>先</a:t>
            </a:r>
            <a:r>
              <a:rPr dirty="0" sz="1050">
                <a:latin typeface="游ゴシック"/>
                <a:cs typeface="游ゴシック"/>
              </a:rPr>
              <a:t>生</a:t>
            </a:r>
            <a:r>
              <a:rPr dirty="0" sz="1050" spc="-20">
                <a:latin typeface="游ゴシック"/>
                <a:cs typeface="游ゴシック"/>
              </a:rPr>
              <a:t>は</a:t>
            </a:r>
            <a:r>
              <a:rPr dirty="0" sz="1050" spc="-10">
                <a:latin typeface="游ゴシック"/>
                <a:cs typeface="游ゴシック"/>
              </a:rPr>
              <a:t>抗体を専門にされているということで、</a:t>
            </a:r>
            <a:r>
              <a:rPr dirty="0" sz="1050" spc="-20">
                <a:latin typeface="游ゴシック"/>
                <a:cs typeface="游ゴシック"/>
              </a:rPr>
              <a:t>今</a:t>
            </a:r>
            <a:r>
              <a:rPr dirty="0" sz="1050">
                <a:latin typeface="游ゴシック"/>
                <a:cs typeface="游ゴシック"/>
              </a:rPr>
              <a:t>回</a:t>
            </a:r>
            <a:r>
              <a:rPr dirty="0" sz="1050" spc="-20">
                <a:latin typeface="游ゴシック"/>
                <a:cs typeface="游ゴシック"/>
              </a:rPr>
              <a:t>の</a:t>
            </a:r>
            <a:r>
              <a:rPr dirty="0" sz="1050" spc="-10">
                <a:latin typeface="游ゴシック"/>
                <a:cs typeface="游ゴシック"/>
              </a:rPr>
              <a:t>件で</a:t>
            </a:r>
            <a:r>
              <a:rPr dirty="0" sz="1050" spc="-10" b="1">
                <a:latin typeface="游ゴシック"/>
                <a:cs typeface="游ゴシック"/>
              </a:rPr>
              <a:t>抗体依存</a:t>
            </a:r>
            <a:r>
              <a:rPr dirty="0" sz="1050" spc="-50" b="1">
                <a:latin typeface="游ゴシック"/>
                <a:cs typeface="游ゴシック"/>
              </a:rPr>
              <a:t>性</a:t>
            </a:r>
            <a:r>
              <a:rPr dirty="0" sz="1050" spc="-10" b="1">
                <a:latin typeface="游ゴシック"/>
                <a:cs typeface="游ゴシック"/>
              </a:rPr>
              <a:t>感染増強、ADE</a:t>
            </a:r>
            <a:r>
              <a:rPr dirty="0" sz="1050" spc="-10">
                <a:latin typeface="游ゴシック"/>
                <a:cs typeface="游ゴシック"/>
              </a:rPr>
              <a:t>という</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感染増強ですね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20">
                <a:latin typeface="游ゴシック"/>
                <a:cs typeface="游ゴシック"/>
              </a:rPr>
              <a:t>それで、</a:t>
            </a:r>
            <a:r>
              <a:rPr dirty="0" sz="1050" spc="5" b="1">
                <a:solidFill>
                  <a:srgbClr val="FF0000"/>
                </a:solidFill>
                <a:latin typeface="游ゴシック"/>
                <a:cs typeface="游ゴシック"/>
              </a:rPr>
              <a:t>こういうふうなウイルスは今まで</a:t>
            </a:r>
            <a:r>
              <a:rPr dirty="0" sz="1050" spc="20" b="1">
                <a:solidFill>
                  <a:srgbClr val="FF0000"/>
                </a:solidFill>
                <a:latin typeface="游ゴシック"/>
                <a:cs typeface="游ゴシック"/>
              </a:rPr>
              <a:t>ADE</a:t>
            </a:r>
            <a:r>
              <a:rPr dirty="0" sz="1050" spc="5" b="1">
                <a:solidFill>
                  <a:srgbClr val="FF0000"/>
                </a:solidFill>
                <a:latin typeface="游ゴシック"/>
                <a:cs typeface="游ゴシック"/>
              </a:rPr>
              <a:t>でみんな失敗しいている</a:t>
            </a:r>
            <a:r>
              <a:rPr dirty="0" sz="1050">
                <a:latin typeface="游ゴシック"/>
                <a:cs typeface="游ゴシック"/>
              </a:rPr>
              <a:t>ということを言われて</a:t>
            </a:r>
            <a:r>
              <a:rPr dirty="0" sz="1050" spc="-10">
                <a:latin typeface="游ゴシック"/>
                <a:cs typeface="游ゴシック"/>
              </a:rPr>
              <a:t>いてですね。</a:t>
            </a:r>
            <a:endParaRPr sz="1050">
              <a:latin typeface="游ゴシック"/>
              <a:cs typeface="游ゴシック"/>
            </a:endParaRPr>
          </a:p>
          <a:p>
            <a:pPr marL="550545">
              <a:lnSpc>
                <a:spcPct val="100000"/>
              </a:lnSpc>
              <a:spcBef>
                <a:spcPts val="445"/>
              </a:spcBef>
            </a:pPr>
            <a:r>
              <a:rPr dirty="0" sz="1050" spc="-25">
                <a:latin typeface="游ゴシック"/>
                <a:cs typeface="游ゴシック"/>
              </a:rPr>
              <a:t>よくネコの話が流れていて、スパイク型のワクチンを注射して、実験動物、ネコでですね。</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もう一度感染させたら全滅したという話が言われていて、それはデマだっていうふうに言われ</a:t>
            </a:r>
            <a:r>
              <a:rPr dirty="0" sz="1050" spc="-10">
                <a:latin typeface="游ゴシック"/>
                <a:cs typeface="游ゴシック"/>
              </a:rPr>
              <a:t>てるじゃないですか。</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そうですよね</a:t>
            </a:r>
            <a:r>
              <a:rPr dirty="0" sz="1050" spc="-50">
                <a:latin typeface="游ゴシック"/>
                <a:cs typeface="游ゴシック"/>
              </a:rPr>
              <a:t>。</a:t>
            </a:r>
            <a:endParaRPr sz="1050">
              <a:latin typeface="游ゴシック"/>
              <a:cs typeface="游ゴシック"/>
            </a:endParaRPr>
          </a:p>
          <a:p>
            <a:pPr marL="550545" marR="268732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ところが、論文があって、</a:t>
            </a:r>
            <a:r>
              <a:rPr dirty="0" sz="1050" spc="-20">
                <a:latin typeface="游ゴシック"/>
                <a:cs typeface="游ゴシック"/>
              </a:rPr>
              <a:t>古</a:t>
            </a:r>
            <a:r>
              <a:rPr dirty="0" sz="1050">
                <a:latin typeface="游ゴシック"/>
                <a:cs typeface="游ゴシック"/>
              </a:rPr>
              <a:t>い</a:t>
            </a:r>
            <a:r>
              <a:rPr dirty="0" sz="1050" spc="-20">
                <a:latin typeface="游ゴシック"/>
                <a:cs typeface="游ゴシック"/>
              </a:rPr>
              <a:t>論</a:t>
            </a:r>
            <a:r>
              <a:rPr dirty="0" sz="1050" spc="-10">
                <a:latin typeface="游ゴシック"/>
                <a:cs typeface="游ゴシック"/>
              </a:rPr>
              <a:t>文なんですけど</a:t>
            </a:r>
            <a:r>
              <a:rPr dirty="0" sz="1050" spc="-50">
                <a:latin typeface="游ゴシック"/>
                <a:cs typeface="游ゴシック"/>
              </a:rPr>
              <a:t>。</a:t>
            </a:r>
            <a:r>
              <a:rPr dirty="0" sz="1050" spc="-10">
                <a:latin typeface="游ゴシック"/>
                <a:cs typeface="游ゴシック"/>
              </a:rPr>
              <a:t>こういう論文がありましてですね</a:t>
            </a:r>
            <a:r>
              <a:rPr dirty="0" sz="1050" spc="-50">
                <a:latin typeface="游ゴシック"/>
                <a:cs typeface="游ゴシック"/>
              </a:rPr>
              <a:t>。</a:t>
            </a:r>
            <a:endParaRPr sz="1050">
              <a:latin typeface="游ゴシック"/>
              <a:cs typeface="游ゴシック"/>
            </a:endParaRPr>
          </a:p>
          <a:p>
            <a:pPr marL="12700" marR="6350" indent="133985">
              <a:lnSpc>
                <a:spcPct val="135200"/>
              </a:lnSpc>
              <a:spcBef>
                <a:spcPts val="15"/>
              </a:spcBef>
            </a:pPr>
            <a:r>
              <a:rPr dirty="0" sz="1050" spc="-25">
                <a:latin typeface="游ゴシック"/>
                <a:cs typeface="游ゴシック"/>
              </a:rPr>
              <a:t>これってどういう実験をやったかといいますと、これがネコ型のコロナウイルスですね、一番上なんで</a:t>
            </a:r>
            <a:r>
              <a:rPr dirty="0" sz="1050" spc="20">
                <a:latin typeface="游ゴシック"/>
                <a:cs typeface="游ゴシック"/>
              </a:rPr>
              <a:t>す け ど 。</a:t>
            </a:r>
            <a:endParaRPr sz="1050">
              <a:latin typeface="游ゴシック"/>
              <a:cs typeface="游ゴシック"/>
            </a:endParaRPr>
          </a:p>
        </p:txBody>
      </p:sp>
      <p:pic>
        <p:nvPicPr>
          <p:cNvPr id="4" name="object 4" descr=""/>
          <p:cNvPicPr/>
          <p:nvPr/>
        </p:nvPicPr>
        <p:blipFill>
          <a:blip r:embed="rId2" cstate="print"/>
          <a:stretch>
            <a:fillRect/>
          </a:stretch>
        </p:blipFill>
        <p:spPr>
          <a:xfrm>
            <a:off x="1129283" y="6728462"/>
            <a:ext cx="5271516" cy="2901695"/>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5</a:t>
            </a:r>
            <a:r>
              <a:rPr dirty="0" baseline="2645" sz="1575" spc="-37"/>
              <a:t>-</a:t>
            </a:r>
            <a:endParaRPr baseline="2645" sz="1575"/>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10488" y="989178"/>
            <a:ext cx="5922010" cy="2409190"/>
          </a:xfrm>
          <a:prstGeom prst="rect">
            <a:avLst/>
          </a:prstGeom>
        </p:spPr>
        <p:txBody>
          <a:bodyPr wrap="square" lIns="0" tIns="12700" rIns="0" bIns="0" rtlCol="0" vert="horz">
            <a:spAutoFit/>
          </a:bodyPr>
          <a:lstStyle/>
          <a:p>
            <a:pPr marL="146685" marR="3088005">
              <a:lnSpc>
                <a:spcPct val="135200"/>
              </a:lnSpc>
              <a:spcBef>
                <a:spcPts val="100"/>
              </a:spcBef>
            </a:pPr>
            <a:r>
              <a:rPr dirty="0" sz="1050" spc="-15">
                <a:latin typeface="游ゴシック"/>
                <a:cs typeface="游ゴシック"/>
              </a:rPr>
              <a:t>このウイルスのスパイクで免疫をします。</a:t>
            </a:r>
            <a:r>
              <a:rPr dirty="0" sz="1050" spc="500">
                <a:latin typeface="游ゴシック"/>
                <a:cs typeface="游ゴシック"/>
              </a:rPr>
              <a:t> </a:t>
            </a:r>
            <a:r>
              <a:rPr dirty="0" sz="1050" spc="-20">
                <a:latin typeface="游ゴシック"/>
                <a:cs typeface="游ゴシック"/>
              </a:rPr>
              <a:t>初めネコちゃんたちを免疫するわけですよ。</a:t>
            </a:r>
            <a:endParaRPr sz="1050">
              <a:latin typeface="游ゴシック"/>
              <a:cs typeface="游ゴシック"/>
            </a:endParaRPr>
          </a:p>
          <a:p>
            <a:pPr marL="12700" marR="807720" indent="133985">
              <a:lnSpc>
                <a:spcPts val="1720"/>
              </a:lnSpc>
              <a:spcBef>
                <a:spcPts val="120"/>
              </a:spcBef>
            </a:pPr>
            <a:r>
              <a:rPr dirty="0" sz="1050" spc="-20">
                <a:latin typeface="游ゴシック"/>
                <a:cs typeface="游ゴシック"/>
              </a:rPr>
              <a:t>その免疫してようやく抗体が誘導されましたっていう段階で感染させるんですよ、ネコちゃんを。</a:t>
            </a:r>
            <a:endParaRPr sz="1050">
              <a:latin typeface="游ゴシック"/>
              <a:cs typeface="游ゴシック"/>
            </a:endParaRPr>
          </a:p>
          <a:p>
            <a:pPr marL="149225">
              <a:lnSpc>
                <a:spcPct val="100000"/>
              </a:lnSpc>
              <a:spcBef>
                <a:spcPts val="305"/>
              </a:spcBef>
            </a:pPr>
            <a:r>
              <a:rPr dirty="0" sz="1050">
                <a:latin typeface="游ゴシック"/>
                <a:cs typeface="游ゴシック"/>
              </a:rPr>
              <a:t>そうするとなんとですね、</a:t>
            </a:r>
            <a:r>
              <a:rPr dirty="0" sz="1050" b="1">
                <a:latin typeface="游ゴシック"/>
                <a:cs typeface="游ゴシック"/>
              </a:rPr>
              <a:t>上がそのワクチンを打ったグループなんですけども</a:t>
            </a:r>
            <a:r>
              <a:rPr dirty="0" sz="1050" spc="-10">
                <a:latin typeface="游ゴシック"/>
                <a:cs typeface="游ゴシック"/>
              </a:rPr>
              <a:t>、ここは生存期</a:t>
            </a:r>
            <a:endParaRPr sz="1050">
              <a:latin typeface="游ゴシック"/>
              <a:cs typeface="游ゴシック"/>
            </a:endParaRPr>
          </a:p>
          <a:p>
            <a:pPr marL="12700">
              <a:lnSpc>
                <a:spcPct val="100000"/>
              </a:lnSpc>
              <a:spcBef>
                <a:spcPts val="445"/>
              </a:spcBef>
            </a:pPr>
            <a:r>
              <a:rPr dirty="0" sz="1050" spc="-20">
                <a:latin typeface="游ゴシック"/>
                <a:cs typeface="游ゴシック"/>
              </a:rPr>
              <a:t>間なんですよ。</a:t>
            </a:r>
            <a:endParaRPr sz="1050">
              <a:latin typeface="游ゴシック"/>
              <a:cs typeface="游ゴシック"/>
            </a:endParaRPr>
          </a:p>
          <a:p>
            <a:pPr marL="146685" marR="2646045">
              <a:lnSpc>
                <a:spcPct val="135200"/>
              </a:lnSpc>
            </a:pPr>
            <a:r>
              <a:rPr dirty="0" sz="1050" b="1">
                <a:latin typeface="游ゴシック"/>
                <a:cs typeface="游ゴシック"/>
              </a:rPr>
              <a:t>7</a:t>
            </a:r>
            <a:r>
              <a:rPr dirty="0" sz="1050" spc="-15" b="1">
                <a:latin typeface="游ゴシック"/>
                <a:cs typeface="游ゴシック"/>
              </a:rPr>
              <a:t>日で死ぬ、</a:t>
            </a:r>
            <a:r>
              <a:rPr dirty="0" sz="1050" spc="-10" b="1">
                <a:latin typeface="游ゴシック"/>
                <a:cs typeface="游ゴシック"/>
              </a:rPr>
              <a:t>9日で死ぬ、7日で死ぬ、9日で死ぬと</a:t>
            </a:r>
            <a:r>
              <a:rPr dirty="0" sz="1050" spc="-50">
                <a:latin typeface="游ゴシック"/>
                <a:cs typeface="游ゴシック"/>
              </a:rPr>
              <a:t>。</a:t>
            </a:r>
            <a:r>
              <a:rPr dirty="0" sz="1050" spc="-10" b="1">
                <a:latin typeface="游ゴシック"/>
                <a:cs typeface="游ゴシック"/>
              </a:rPr>
              <a:t>打ってない方が400日生きました</a:t>
            </a:r>
            <a:r>
              <a:rPr dirty="0" sz="1050" spc="-50">
                <a:latin typeface="游ゴシック"/>
                <a:cs typeface="游ゴシック"/>
              </a:rPr>
              <a:t>。</a:t>
            </a:r>
            <a:endParaRPr sz="1050">
              <a:latin typeface="游ゴシック"/>
              <a:cs typeface="游ゴシック"/>
            </a:endParaRPr>
          </a:p>
          <a:p>
            <a:pPr algn="just" marL="12700" marR="5080" indent="137160">
              <a:lnSpc>
                <a:spcPct val="135200"/>
              </a:lnSpc>
              <a:spcBef>
                <a:spcPts val="10"/>
              </a:spcBef>
            </a:pPr>
            <a:r>
              <a:rPr dirty="0" sz="1050" spc="20">
                <a:latin typeface="游ゴシック"/>
                <a:cs typeface="游ゴシック"/>
              </a:rPr>
              <a:t>一ヶ月生きましたと言うことになっていて、</a:t>
            </a:r>
            <a:r>
              <a:rPr dirty="0" sz="1050" spc="15" b="1">
                <a:solidFill>
                  <a:srgbClr val="0000FF"/>
                </a:solidFill>
                <a:latin typeface="游ゴシック"/>
                <a:cs typeface="游ゴシック"/>
              </a:rPr>
              <a:t>だからこの手のウイルスに関して言うと</a:t>
            </a:r>
            <a:r>
              <a:rPr dirty="0" sz="1050" spc="10">
                <a:latin typeface="游ゴシック"/>
                <a:cs typeface="游ゴシック"/>
              </a:rPr>
              <a:t>、こうい</a:t>
            </a:r>
            <a:r>
              <a:rPr dirty="0" sz="1050" spc="20">
                <a:latin typeface="游ゴシック"/>
                <a:cs typeface="游ゴシック"/>
              </a:rPr>
              <a:t>う現象が起きるかもしれないということなので、</a:t>
            </a:r>
            <a:r>
              <a:rPr dirty="0" sz="1050" spc="10" b="1">
                <a:solidFill>
                  <a:srgbClr val="0000FF"/>
                </a:solidFill>
                <a:latin typeface="游ゴシック"/>
                <a:cs typeface="游ゴシック"/>
              </a:rPr>
              <a:t>ワクチンはもう、あらゆるワクチンはやらない</a:t>
            </a:r>
            <a:r>
              <a:rPr dirty="0" sz="1050" spc="-5" b="1">
                <a:solidFill>
                  <a:srgbClr val="0000FF"/>
                </a:solidFill>
                <a:latin typeface="游ゴシック"/>
                <a:cs typeface="游ゴシック"/>
              </a:rPr>
              <a:t>方が良いという話だったんです</a:t>
            </a:r>
            <a:r>
              <a:rPr dirty="0" sz="1050" spc="-10">
                <a:latin typeface="游ゴシック"/>
                <a:cs typeface="游ゴシック"/>
              </a:rPr>
              <a:t>ね、実は。</a:t>
            </a:r>
            <a:endParaRPr sz="1050">
              <a:latin typeface="游ゴシック"/>
              <a:cs typeface="游ゴシック"/>
            </a:endParaRPr>
          </a:p>
        </p:txBody>
      </p:sp>
      <p:sp>
        <p:nvSpPr>
          <p:cNvPr id="3" name="object 3" descr=""/>
          <p:cNvSpPr txBox="1"/>
          <p:nvPr/>
        </p:nvSpPr>
        <p:spPr>
          <a:xfrm>
            <a:off x="706627" y="7216241"/>
            <a:ext cx="4448175" cy="675005"/>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550545" marR="508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我々、これ知ってましたし</a:t>
            </a:r>
            <a:r>
              <a:rPr dirty="0" sz="1050" spc="-20">
                <a:latin typeface="游ゴシック"/>
                <a:cs typeface="游ゴシック"/>
              </a:rPr>
              <a:t>、</a:t>
            </a:r>
            <a:r>
              <a:rPr dirty="0" sz="1050">
                <a:latin typeface="游ゴシック"/>
                <a:cs typeface="游ゴシック"/>
              </a:rPr>
              <a:t>有</a:t>
            </a:r>
            <a:r>
              <a:rPr dirty="0" sz="1050" spc="-20">
                <a:latin typeface="游ゴシック"/>
                <a:cs typeface="游ゴシック"/>
              </a:rPr>
              <a:t>名</a:t>
            </a:r>
            <a:r>
              <a:rPr dirty="0" sz="1050" spc="-10">
                <a:latin typeface="游ゴシック"/>
                <a:cs typeface="游ゴシック"/>
              </a:rPr>
              <a:t>な研究者が何人もいてですね</a:t>
            </a:r>
            <a:r>
              <a:rPr dirty="0" sz="1050" spc="-50">
                <a:latin typeface="游ゴシック"/>
                <a:cs typeface="游ゴシック"/>
              </a:rPr>
              <a:t>。</a:t>
            </a:r>
            <a:r>
              <a:rPr dirty="0" sz="1050" spc="-10">
                <a:latin typeface="游ゴシック"/>
                <a:cs typeface="游ゴシック"/>
              </a:rPr>
              <a:t>こんなの止めろみたいなことを、皆さん</a:t>
            </a:r>
            <a:r>
              <a:rPr dirty="0" sz="1050" spc="-20">
                <a:latin typeface="游ゴシック"/>
                <a:cs typeface="游ゴシック"/>
              </a:rPr>
              <a:t>言</a:t>
            </a:r>
            <a:r>
              <a:rPr dirty="0" sz="1050" spc="-10">
                <a:latin typeface="游ゴシック"/>
                <a:cs typeface="游ゴシック"/>
              </a:rPr>
              <a:t>ってまして・・</a:t>
            </a:r>
            <a:r>
              <a:rPr dirty="0" sz="1050" spc="-50">
                <a:latin typeface="游ゴシック"/>
                <a:cs typeface="游ゴシック"/>
              </a:rPr>
              <a:t>・</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3462528"/>
            <a:ext cx="6300216" cy="354330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6</a:t>
            </a:r>
            <a:r>
              <a:rPr dirty="0" baseline="2645" sz="1575" spc="-37"/>
              <a:t>-</a:t>
            </a:r>
            <a:endParaRPr baseline="2645" sz="1575"/>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7</a:t>
            </a:r>
            <a:r>
              <a:rPr dirty="0" baseline="2645" sz="1575" spc="-37"/>
              <a:t>-</a:t>
            </a:r>
            <a:endParaRPr baseline="2645" sz="1575"/>
          </a:p>
        </p:txBody>
      </p:sp>
      <p:sp>
        <p:nvSpPr>
          <p:cNvPr id="2" name="object 2" descr=""/>
          <p:cNvSpPr txBox="1"/>
          <p:nvPr/>
        </p:nvSpPr>
        <p:spPr>
          <a:xfrm>
            <a:off x="706627" y="1046480"/>
            <a:ext cx="6325870" cy="4951730"/>
          </a:xfrm>
          <a:prstGeom prst="rect">
            <a:avLst/>
          </a:prstGeom>
        </p:spPr>
        <p:txBody>
          <a:bodyPr wrap="square" lIns="0" tIns="12065" rIns="0" bIns="0" rtlCol="0" vert="horz">
            <a:spAutoFit/>
          </a:bodyPr>
          <a:lstStyle/>
          <a:p>
            <a:pPr marL="146685">
              <a:lnSpc>
                <a:spcPct val="100000"/>
              </a:lnSpc>
              <a:spcBef>
                <a:spcPts val="95"/>
              </a:spcBef>
            </a:pPr>
            <a:r>
              <a:rPr dirty="0" sz="1050" spc="-15">
                <a:latin typeface="游ゴシック"/>
                <a:cs typeface="游ゴシック"/>
              </a:rPr>
              <a:t>【インタビュー録音再生中断】</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a:latin typeface="游ゴシック"/>
                <a:cs typeface="游ゴシック"/>
              </a:rPr>
              <a:t>（50：11）</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今日の話の中心的な部分は</a:t>
            </a:r>
            <a:r>
              <a:rPr dirty="0" sz="1050" spc="-20">
                <a:latin typeface="游ゴシック"/>
                <a:cs typeface="游ゴシック"/>
              </a:rPr>
              <a:t>こ</a:t>
            </a:r>
            <a:r>
              <a:rPr dirty="0" sz="1050">
                <a:latin typeface="游ゴシック"/>
                <a:cs typeface="游ゴシック"/>
              </a:rPr>
              <a:t>の</a:t>
            </a:r>
            <a:r>
              <a:rPr dirty="0" sz="1050" spc="-20">
                <a:latin typeface="游ゴシック"/>
                <a:cs typeface="游ゴシック"/>
              </a:rPr>
              <a:t>辺</a:t>
            </a:r>
            <a:r>
              <a:rPr dirty="0" sz="1050" spc="-10">
                <a:latin typeface="游ゴシック"/>
                <a:cs typeface="游ゴシック"/>
              </a:rPr>
              <a:t>、ギユッと、濃度が濃く入っていたので</a:t>
            </a:r>
            <a:r>
              <a:rPr dirty="0" sz="1050" spc="-20">
                <a:latin typeface="游ゴシック"/>
                <a:cs typeface="游ゴシック"/>
              </a:rPr>
              <a:t>す</a:t>
            </a:r>
            <a:r>
              <a:rPr dirty="0" sz="1050" spc="-50">
                <a:latin typeface="游ゴシック"/>
                <a:cs typeface="游ゴシック"/>
              </a:rPr>
              <a:t>が</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サラりと濃厚</a:t>
            </a:r>
            <a:r>
              <a:rPr dirty="0" sz="1050" spc="-50">
                <a:latin typeface="游ゴシック"/>
                <a:cs typeface="游ゴシック"/>
              </a:rPr>
              <a:t>に</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そうなんですね、いろいろ</a:t>
            </a:r>
            <a:r>
              <a:rPr dirty="0" sz="1050" spc="-20">
                <a:latin typeface="游ゴシック"/>
                <a:cs typeface="游ゴシック"/>
              </a:rPr>
              <a:t>な</a:t>
            </a:r>
            <a:r>
              <a:rPr dirty="0" sz="1050">
                <a:latin typeface="游ゴシック"/>
                <a:cs typeface="游ゴシック"/>
              </a:rPr>
              <a:t>話</a:t>
            </a:r>
            <a:r>
              <a:rPr dirty="0" sz="1050" spc="-20">
                <a:latin typeface="游ゴシック"/>
                <a:cs typeface="游ゴシック"/>
              </a:rPr>
              <a:t>が</a:t>
            </a:r>
            <a:r>
              <a:rPr dirty="0" sz="1050" spc="-10">
                <a:latin typeface="游ゴシック"/>
                <a:cs typeface="游ゴシック"/>
              </a:rPr>
              <a:t>続けて出てしまったので、混乱されたか</a:t>
            </a:r>
            <a:r>
              <a:rPr dirty="0" sz="1050" spc="-20">
                <a:latin typeface="游ゴシック"/>
                <a:cs typeface="游ゴシック"/>
              </a:rPr>
              <a:t>も</a:t>
            </a:r>
            <a:r>
              <a:rPr dirty="0" sz="1050">
                <a:latin typeface="游ゴシック"/>
                <a:cs typeface="游ゴシック"/>
              </a:rPr>
              <a:t>し</a:t>
            </a:r>
            <a:r>
              <a:rPr dirty="0" sz="1050" spc="-20">
                <a:latin typeface="游ゴシック"/>
                <a:cs typeface="游ゴシック"/>
              </a:rPr>
              <a:t>れ</a:t>
            </a:r>
            <a:r>
              <a:rPr dirty="0" sz="1050" spc="-10">
                <a:latin typeface="游ゴシック"/>
                <a:cs typeface="游ゴシック"/>
              </a:rPr>
              <a:t>ませんけど、</a:t>
            </a:r>
            <a:r>
              <a:rPr dirty="0" sz="1050" spc="-50">
                <a:latin typeface="游ゴシック"/>
                <a:cs typeface="游ゴシック"/>
              </a:rPr>
              <a:t>す</a:t>
            </a:r>
            <a:r>
              <a:rPr dirty="0" sz="1050" spc="-10">
                <a:latin typeface="游ゴシック"/>
                <a:cs typeface="游ゴシック"/>
              </a:rPr>
              <a:t>ごく重要なところばかりで</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20"/>
              </a:spcBef>
            </a:pPr>
            <a:r>
              <a:rPr dirty="0" sz="1050" spc="20">
                <a:latin typeface="游ゴシック"/>
                <a:cs typeface="游ゴシック"/>
              </a:rPr>
              <a:t>とにかく</a:t>
            </a:r>
            <a:r>
              <a:rPr dirty="0" sz="1050" spc="15" b="1">
                <a:latin typeface="游ゴシック"/>
                <a:cs typeface="游ゴシック"/>
              </a:rPr>
              <a:t>mRNAワクチンというのが</a:t>
            </a:r>
            <a:r>
              <a:rPr dirty="0" sz="1050" spc="10">
                <a:latin typeface="游ゴシック"/>
                <a:cs typeface="游ゴシック"/>
              </a:rPr>
              <a:t>、そもそも、</a:t>
            </a:r>
            <a:r>
              <a:rPr dirty="0" sz="1050" b="1">
                <a:latin typeface="游ゴシック"/>
                <a:cs typeface="游ゴシック"/>
              </a:rPr>
              <a:t>この変異の多いこういうウイルスに対しては</a:t>
            </a:r>
            <a:r>
              <a:rPr dirty="0" sz="1050" spc="-5" b="1">
                <a:latin typeface="游ゴシック"/>
                <a:cs typeface="游ゴシック"/>
              </a:rPr>
              <a:t>逆効果である</a:t>
            </a:r>
            <a:r>
              <a:rPr dirty="0" sz="1050" spc="-10">
                <a:latin typeface="游ゴシック"/>
                <a:cs typeface="游ゴシック"/>
              </a:rPr>
              <a:t>ということ。</a:t>
            </a:r>
            <a:endParaRPr sz="1050">
              <a:latin typeface="游ゴシック"/>
              <a:cs typeface="游ゴシック"/>
            </a:endParaRPr>
          </a:p>
          <a:p>
            <a:pPr marL="553085">
              <a:lnSpc>
                <a:spcPct val="100000"/>
              </a:lnSpc>
              <a:spcBef>
                <a:spcPts val="305"/>
              </a:spcBef>
            </a:pPr>
            <a:r>
              <a:rPr dirty="0" sz="1050" spc="-5">
                <a:latin typeface="游ゴシック"/>
                <a:cs typeface="游ゴシック"/>
              </a:rPr>
              <a:t>これはもう最初からわかってたことなのに、なんでやったんだっていう話が様々な形で今出て</a:t>
            </a:r>
            <a:endParaRPr sz="1050">
              <a:latin typeface="游ゴシック"/>
              <a:cs typeface="游ゴシック"/>
            </a:endParaRPr>
          </a:p>
          <a:p>
            <a:pPr marL="416559">
              <a:lnSpc>
                <a:spcPct val="100000"/>
              </a:lnSpc>
              <a:spcBef>
                <a:spcPts val="445"/>
              </a:spcBef>
            </a:pPr>
            <a:r>
              <a:rPr dirty="0" sz="1050" spc="-20">
                <a:latin typeface="游ゴシック"/>
                <a:cs typeface="游ゴシック"/>
              </a:rPr>
              <a:t>ましてね。</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ちょっと聞いていただいた感じは、皆さんどんな感じがしましたか。</a:t>
            </a:r>
            <a:endParaRPr sz="1050">
              <a:latin typeface="游ゴシック"/>
              <a:cs typeface="游ゴシック"/>
            </a:endParaRPr>
          </a:p>
          <a:p>
            <a:pPr marL="416559" marR="5080" indent="-403860">
              <a:lnSpc>
                <a:spcPts val="1720"/>
              </a:lnSpc>
              <a:spcBef>
                <a:spcPts val="120"/>
              </a:spcBef>
              <a:tabLst>
                <a:tab pos="1562100" algn="l"/>
              </a:tabLst>
            </a:pPr>
            <a:r>
              <a:rPr dirty="0" sz="1050" b="1">
                <a:latin typeface="游ゴシック"/>
                <a:cs typeface="游ゴシック"/>
              </a:rPr>
              <a:t>華・いけのり・</a:t>
            </a:r>
            <a:r>
              <a:rPr dirty="0" sz="1050" spc="-10" b="1">
                <a:latin typeface="游ゴシック"/>
                <a:cs typeface="游ゴシック"/>
              </a:rPr>
              <a:t>Elika</a:t>
            </a:r>
            <a:r>
              <a:rPr dirty="0" sz="1050" spc="-10">
                <a:latin typeface="游ゴシック"/>
                <a:cs typeface="游ゴシック"/>
              </a:rPr>
              <a:t>：</a:t>
            </a:r>
            <a:r>
              <a:rPr dirty="0" sz="1050">
                <a:latin typeface="游ゴシック"/>
                <a:cs typeface="游ゴシック"/>
              </a:rPr>
              <a:t>	いやいや、淡々と先生は今日のご飯はこれですよみたいな、何か、そんなレ</a:t>
            </a:r>
            <a:r>
              <a:rPr dirty="0" sz="1050" spc="-50">
                <a:latin typeface="游ゴシック"/>
                <a:cs typeface="游ゴシック"/>
              </a:rPr>
              <a:t>ベ</a:t>
            </a:r>
            <a:r>
              <a:rPr dirty="0" sz="1050" spc="-10">
                <a:latin typeface="游ゴシック"/>
                <a:cs typeface="游ゴシック"/>
              </a:rPr>
              <a:t>ルで話してます</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20">
                <a:latin typeface="游ゴシック"/>
                <a:cs typeface="游ゴシック"/>
              </a:rPr>
              <a:t>すごく強烈なことをおっしゃっていられるんですよね。</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でも、とても大事なこと。</a:t>
            </a:r>
            <a:endParaRPr sz="1050">
              <a:latin typeface="游ゴシック"/>
              <a:cs typeface="游ゴシック"/>
            </a:endParaRPr>
          </a:p>
          <a:p>
            <a:pPr marL="416559" marR="5080" indent="137160">
              <a:lnSpc>
                <a:spcPct val="135200"/>
              </a:lnSpc>
            </a:pPr>
            <a:r>
              <a:rPr dirty="0" sz="1050" spc="10">
                <a:latin typeface="游ゴシック"/>
                <a:cs typeface="游ゴシック"/>
              </a:rPr>
              <a:t>この壮大な世界を舞台にした壮大な実験、人体実験は初めから大失敗だったという、コンセプ</a:t>
            </a:r>
            <a:r>
              <a:rPr dirty="0" sz="1050" spc="-10">
                <a:latin typeface="游ゴシック"/>
                <a:cs typeface="游ゴシック"/>
              </a:rPr>
              <a:t>トミスだったということですよね。</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特にこれ、ワクチン打ったことによって、そのウイルスの抗体を事前に作っといて、後から感</a:t>
            </a:r>
            <a:r>
              <a:rPr dirty="0" sz="1050" spc="-15">
                <a:latin typeface="游ゴシック"/>
                <a:cs typeface="游ゴシック"/>
              </a:rPr>
              <a:t>染しても、その抗体がやっつけてくれるって話だったわけでしょ。</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そうですね、理屈的はそうです</a:t>
            </a:r>
            <a:r>
              <a:rPr dirty="0" sz="1050" spc="-20">
                <a:latin typeface="游ゴシック"/>
                <a:cs typeface="游ゴシック"/>
              </a:rPr>
              <a:t>よ</a:t>
            </a:r>
            <a:r>
              <a:rPr dirty="0" sz="105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でも、その抗体が全然効か</a:t>
            </a:r>
            <a:r>
              <a:rPr dirty="0" sz="1050" spc="-20">
                <a:latin typeface="游ゴシック"/>
                <a:cs typeface="游ゴシック"/>
              </a:rPr>
              <a:t>な</a:t>
            </a:r>
            <a:r>
              <a:rPr dirty="0" sz="1050">
                <a:latin typeface="游ゴシック"/>
                <a:cs typeface="游ゴシック"/>
              </a:rPr>
              <a:t>い</a:t>
            </a:r>
            <a:r>
              <a:rPr dirty="0" sz="1050" spc="-20">
                <a:latin typeface="游ゴシック"/>
                <a:cs typeface="游ゴシック"/>
              </a:rPr>
              <a:t>っ</a:t>
            </a:r>
            <a:r>
              <a:rPr dirty="0" sz="1050" spc="-10">
                <a:latin typeface="游ゴシック"/>
                <a:cs typeface="游ゴシック"/>
              </a:rPr>
              <a:t>ていう話なんですよね</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2230627" y="5974181"/>
            <a:ext cx="4813935" cy="458470"/>
          </a:xfrm>
          <a:prstGeom prst="rect">
            <a:avLst/>
          </a:prstGeom>
        </p:spPr>
        <p:txBody>
          <a:bodyPr wrap="square" lIns="0" tIns="69215" rIns="0" bIns="0" rtlCol="0" vert="horz">
            <a:spAutoFit/>
          </a:bodyPr>
          <a:lstStyle/>
          <a:p>
            <a:pPr marL="12700">
              <a:lnSpc>
                <a:spcPct val="100000"/>
              </a:lnSpc>
              <a:spcBef>
                <a:spcPts val="545"/>
              </a:spcBef>
            </a:pPr>
            <a:r>
              <a:rPr dirty="0" sz="1050" spc="-15">
                <a:latin typeface="游ゴシック"/>
                <a:cs typeface="游ゴシック"/>
              </a:rPr>
              <a:t>本当です、本当ですよね。</a:t>
            </a:r>
            <a:endParaRPr sz="1050">
              <a:latin typeface="游ゴシック"/>
              <a:cs typeface="游ゴシック"/>
            </a:endParaRPr>
          </a:p>
          <a:p>
            <a:pPr marL="12700">
              <a:lnSpc>
                <a:spcPct val="100000"/>
              </a:lnSpc>
              <a:spcBef>
                <a:spcPts val="445"/>
              </a:spcBef>
            </a:pPr>
            <a:r>
              <a:rPr dirty="0" sz="1050" spc="-50">
                <a:latin typeface="游ゴシック"/>
                <a:cs typeface="游ゴシック"/>
              </a:rPr>
              <a:t>はい、これをポンコツ抗体と名付けて、この間、荒川先生に褒められたんです。</a:t>
            </a:r>
            <a:endParaRPr sz="1050">
              <a:latin typeface="游ゴシック"/>
              <a:cs typeface="游ゴシック"/>
            </a:endParaRPr>
          </a:p>
        </p:txBody>
      </p:sp>
      <p:sp>
        <p:nvSpPr>
          <p:cNvPr id="4" name="object 4" descr=""/>
          <p:cNvSpPr txBox="1"/>
          <p:nvPr/>
        </p:nvSpPr>
        <p:spPr>
          <a:xfrm>
            <a:off x="706627" y="5974181"/>
            <a:ext cx="1414145" cy="891540"/>
          </a:xfrm>
          <a:prstGeom prst="rect">
            <a:avLst/>
          </a:prstGeom>
        </p:spPr>
        <p:txBody>
          <a:bodyPr wrap="square" lIns="0" tIns="12700" rIns="0" bIns="0" rtlCol="0" vert="horz">
            <a:spAutoFit/>
          </a:bodyPr>
          <a:lstStyle/>
          <a:p>
            <a:pPr marL="12700" marR="5080">
              <a:lnSpc>
                <a:spcPct val="135200"/>
              </a:lnSpc>
              <a:spcBef>
                <a:spcPts val="100"/>
              </a:spcBef>
            </a:pPr>
            <a:r>
              <a:rPr dirty="0" sz="1050" spc="-10" b="1">
                <a:latin typeface="游ゴシック"/>
                <a:cs typeface="游ゴシック"/>
              </a:rPr>
              <a:t>華・いけのり・Elika</a:t>
            </a:r>
            <a:r>
              <a:rPr dirty="0" sz="1050" spc="-10">
                <a:latin typeface="游ゴシック"/>
                <a:cs typeface="游ゴシック"/>
              </a:rPr>
              <a:t>：</a:t>
            </a:r>
            <a:r>
              <a:rPr dirty="0" sz="1050" spc="-10" b="1">
                <a:latin typeface="游ゴシック"/>
                <a:cs typeface="游ゴシック"/>
              </a:rPr>
              <a:t>華・いけのり・Elika</a:t>
            </a:r>
            <a:r>
              <a:rPr dirty="0" sz="1050" spc="-10">
                <a:latin typeface="游ゴシック"/>
                <a:cs typeface="游ゴシック"/>
              </a:rPr>
              <a:t>：</a:t>
            </a:r>
            <a:endParaRPr sz="1050">
              <a:latin typeface="游ゴシック"/>
              <a:cs typeface="游ゴシック"/>
            </a:endParaRPr>
          </a:p>
          <a:p>
            <a:pPr marL="280670">
              <a:lnSpc>
                <a:spcPct val="100000"/>
              </a:lnSpc>
              <a:spcBef>
                <a:spcPts val="445"/>
              </a:spcBef>
            </a:pPr>
            <a:r>
              <a:rPr dirty="0" sz="1050" spc="-10">
                <a:latin typeface="游ゴシック"/>
                <a:cs typeface="游ゴシック"/>
              </a:rPr>
              <a:t>（笑い声</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華・いけのり・Elika</a:t>
            </a:r>
            <a:r>
              <a:rPr dirty="0" sz="1050" spc="-10">
                <a:latin typeface="游ゴシック"/>
                <a:cs typeface="游ゴシック"/>
              </a:rPr>
              <a:t>：</a:t>
            </a:r>
            <a:endParaRPr sz="1050">
              <a:latin typeface="游ゴシック"/>
              <a:cs typeface="游ゴシック"/>
            </a:endParaRPr>
          </a:p>
        </p:txBody>
      </p:sp>
      <p:sp>
        <p:nvSpPr>
          <p:cNvPr id="5" name="object 5" descr=""/>
          <p:cNvSpPr txBox="1"/>
          <p:nvPr/>
        </p:nvSpPr>
        <p:spPr>
          <a:xfrm>
            <a:off x="2230627" y="6680708"/>
            <a:ext cx="560705" cy="184785"/>
          </a:xfrm>
          <a:prstGeom prst="rect">
            <a:avLst/>
          </a:prstGeom>
        </p:spPr>
        <p:txBody>
          <a:bodyPr wrap="square" lIns="0" tIns="11430" rIns="0" bIns="0" rtlCol="0" vert="horz">
            <a:spAutoFit/>
          </a:bodyPr>
          <a:lstStyle/>
          <a:p>
            <a:pPr marL="12700">
              <a:lnSpc>
                <a:spcPct val="100000"/>
              </a:lnSpc>
              <a:spcBef>
                <a:spcPts val="90"/>
              </a:spcBef>
            </a:pPr>
            <a:r>
              <a:rPr dirty="0" sz="1050" spc="-20">
                <a:latin typeface="游ゴシック"/>
                <a:cs typeface="游ゴシック"/>
              </a:rPr>
              <a:t>自慢話。</a:t>
            </a:r>
            <a:endParaRPr sz="1050">
              <a:latin typeface="游ゴシック"/>
              <a:cs typeface="游ゴシック"/>
            </a:endParaRPr>
          </a:p>
        </p:txBody>
      </p:sp>
      <p:sp>
        <p:nvSpPr>
          <p:cNvPr id="6" name="object 6" descr=""/>
          <p:cNvSpPr txBox="1"/>
          <p:nvPr/>
        </p:nvSpPr>
        <p:spPr>
          <a:xfrm>
            <a:off x="706627" y="6838289"/>
            <a:ext cx="6393180" cy="3061335"/>
          </a:xfrm>
          <a:prstGeom prst="rect">
            <a:avLst/>
          </a:prstGeom>
        </p:spPr>
        <p:txBody>
          <a:bodyPr wrap="square" lIns="0" tIns="70485" rIns="0" bIns="0" rtlCol="0" vert="horz">
            <a:spAutoFit/>
          </a:bodyPr>
          <a:lstStyle/>
          <a:p>
            <a:pPr marL="550545">
              <a:lnSpc>
                <a:spcPct val="100000"/>
              </a:lnSpc>
              <a:spcBef>
                <a:spcPts val="555"/>
              </a:spcBef>
            </a:pPr>
            <a:r>
              <a:rPr dirty="0" sz="1050" spc="-15">
                <a:latin typeface="游ゴシック"/>
                <a:cs typeface="游ゴシック"/>
              </a:rPr>
              <a:t>ポンコツ抗体なんですよ。</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ポンコツだけならまだいい</a:t>
            </a:r>
            <a:r>
              <a:rPr dirty="0" sz="1050" spc="-20">
                <a:latin typeface="游ゴシック"/>
                <a:cs typeface="游ゴシック"/>
              </a:rPr>
              <a:t>ん</a:t>
            </a:r>
            <a:r>
              <a:rPr dirty="0" sz="1050">
                <a:latin typeface="游ゴシック"/>
                <a:cs typeface="游ゴシック"/>
              </a:rPr>
              <a:t>だ</a:t>
            </a:r>
            <a:r>
              <a:rPr dirty="0" sz="1050" spc="-20">
                <a:latin typeface="游ゴシック"/>
                <a:cs typeface="游ゴシック"/>
              </a:rPr>
              <a:t>け</a:t>
            </a:r>
            <a:r>
              <a:rPr dirty="0" sz="1050">
                <a:latin typeface="游ゴシック"/>
                <a:cs typeface="游ゴシック"/>
              </a:rPr>
              <a:t>ど</a:t>
            </a:r>
            <a:r>
              <a:rPr dirty="0" sz="1050" spc="-535">
                <a:latin typeface="游ゴシック"/>
                <a:cs typeface="游ゴシック"/>
              </a:rPr>
              <a:t>、</a:t>
            </a:r>
            <a:r>
              <a:rPr dirty="0" sz="1050" spc="-10">
                <a:latin typeface="游ゴシック"/>
                <a:cs typeface="游ゴシック"/>
              </a:rPr>
              <a:t>そ</a:t>
            </a:r>
            <a:r>
              <a:rPr dirty="0" sz="1050" spc="-20">
                <a:latin typeface="游ゴシック"/>
                <a:cs typeface="游ゴシック"/>
              </a:rPr>
              <a:t>の</a:t>
            </a:r>
            <a:r>
              <a:rPr dirty="0" sz="1050">
                <a:latin typeface="游ゴシック"/>
                <a:cs typeface="游ゴシック"/>
              </a:rPr>
              <a:t>ポ</a:t>
            </a:r>
            <a:r>
              <a:rPr dirty="0" sz="1050" spc="-20">
                <a:latin typeface="游ゴシック"/>
                <a:cs typeface="游ゴシック"/>
              </a:rPr>
              <a:t>ン</a:t>
            </a:r>
            <a:r>
              <a:rPr dirty="0" sz="1050" spc="-10">
                <a:latin typeface="游ゴシック"/>
                <a:cs typeface="游ゴシック"/>
              </a:rPr>
              <a:t>コツで効かない抗体がさらに悪さをすると・</a:t>
            </a:r>
            <a:r>
              <a:rPr dirty="0" sz="1050" spc="-20">
                <a:latin typeface="游ゴシック"/>
                <a:cs typeface="游ゴシック"/>
              </a:rPr>
              <a:t>・</a:t>
            </a:r>
            <a:r>
              <a:rPr dirty="0" sz="1050">
                <a:latin typeface="游ゴシック"/>
                <a:cs typeface="游ゴシック"/>
              </a:rPr>
              <a:t>・</a:t>
            </a:r>
            <a:r>
              <a:rPr dirty="0" sz="1050" spc="-50">
                <a:latin typeface="游ゴシック"/>
                <a:cs typeface="游ゴシック"/>
              </a:rPr>
              <a:t>、</a:t>
            </a:r>
            <a:endParaRPr sz="1050">
              <a:latin typeface="游ゴシック"/>
              <a:cs typeface="游ゴシック"/>
            </a:endParaRPr>
          </a:p>
          <a:p>
            <a:pPr marL="550545" marR="2837815" indent="-538480">
              <a:lnSpc>
                <a:spcPct val="135200"/>
              </a:lnSpc>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そうなんです、そのとおりです</a:t>
            </a:r>
            <a:r>
              <a:rPr dirty="0" sz="1050" spc="-50">
                <a:latin typeface="游ゴシック"/>
                <a:cs typeface="游ゴシック"/>
              </a:rPr>
              <a:t>。</a:t>
            </a:r>
            <a:r>
              <a:rPr dirty="0" sz="1050" spc="-10">
                <a:latin typeface="游ゴシック"/>
                <a:cs typeface="游ゴシック"/>
              </a:rPr>
              <a:t>それがADEを起こす・・</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a:p>
            <a:pPr algn="ctr" marR="2736850">
              <a:lnSpc>
                <a:spcPct val="100000"/>
              </a:lnSpc>
              <a:spcBef>
                <a:spcPts val="445"/>
              </a:spcBef>
            </a:pPr>
            <a:r>
              <a:rPr dirty="0" sz="1050" spc="-15">
                <a:latin typeface="游ゴシック"/>
                <a:cs typeface="游ゴシック"/>
              </a:rPr>
              <a:t>ポン引き抗体、細胞に引き入れるという。</a:t>
            </a:r>
            <a:endParaRPr sz="1050">
              <a:latin typeface="游ゴシック"/>
              <a:cs typeface="游ゴシック"/>
            </a:endParaRPr>
          </a:p>
          <a:p>
            <a:pPr algn="ctr" marR="2728595">
              <a:lnSpc>
                <a:spcPct val="100000"/>
              </a:lnSpc>
              <a:spcBef>
                <a:spcPts val="445"/>
              </a:spcBef>
              <a:tabLst>
                <a:tab pos="5359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それがこの</a:t>
            </a:r>
            <a:r>
              <a:rPr dirty="0" sz="1050" spc="-10" b="1">
                <a:latin typeface="游ゴシック"/>
                <a:cs typeface="游ゴシック"/>
              </a:rPr>
              <a:t>ADE、</a:t>
            </a:r>
            <a:r>
              <a:rPr dirty="0" sz="1050" spc="-20" b="1">
                <a:latin typeface="游ゴシック"/>
                <a:cs typeface="游ゴシック"/>
              </a:rPr>
              <a:t>抗</a:t>
            </a:r>
            <a:r>
              <a:rPr dirty="0" sz="1050" spc="-10" b="1">
                <a:latin typeface="游ゴシック"/>
                <a:cs typeface="游ゴシック"/>
              </a:rPr>
              <a:t>体依存的感染増強</a:t>
            </a:r>
            <a:r>
              <a:rPr dirty="0" sz="1050" spc="-10">
                <a:latin typeface="游ゴシック"/>
                <a:cs typeface="游ゴシック"/>
              </a:rPr>
              <a:t>という・・</a:t>
            </a:r>
            <a:r>
              <a:rPr dirty="0" sz="1050" spc="-50">
                <a:latin typeface="游ゴシック"/>
                <a:cs typeface="游ゴシック"/>
              </a:rPr>
              <a:t>・</a:t>
            </a:r>
            <a:endParaRPr sz="1050">
              <a:latin typeface="游ゴシック"/>
              <a:cs typeface="游ゴシック"/>
            </a:endParaRPr>
          </a:p>
          <a:p>
            <a:pPr algn="just" marL="12700">
              <a:lnSpc>
                <a:spcPct val="100000"/>
              </a:lnSpc>
              <a:spcBef>
                <a:spcPts val="455"/>
              </a:spcBef>
            </a:pPr>
            <a:r>
              <a:rPr dirty="0" sz="1050" spc="-10" b="1">
                <a:latin typeface="游ゴシック"/>
                <a:cs typeface="游ゴシック"/>
              </a:rPr>
              <a:t>華・いけのり・</a:t>
            </a:r>
            <a:r>
              <a:rPr dirty="0" sz="1050" b="1">
                <a:latin typeface="游ゴシック"/>
                <a:cs typeface="游ゴシック"/>
              </a:rPr>
              <a:t>Elika</a:t>
            </a:r>
            <a:r>
              <a:rPr dirty="0" sz="1050" spc="10">
                <a:latin typeface="游ゴシック"/>
                <a:cs typeface="游ゴシック"/>
              </a:rPr>
              <a:t>：  はい、皆さん覚えましょう。</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及川</a:t>
            </a:r>
            <a:r>
              <a:rPr dirty="0" sz="1050" spc="15">
                <a:latin typeface="游ゴシック"/>
                <a:cs typeface="游ゴシック"/>
              </a:rPr>
              <a:t>：  抗体依存的感染増強。</a:t>
            </a:r>
            <a:endParaRPr sz="1050">
              <a:latin typeface="游ゴシック"/>
              <a:cs typeface="游ゴシック"/>
            </a:endParaRPr>
          </a:p>
          <a:p>
            <a:pPr algn="just" marL="416559" marR="71755" indent="137160">
              <a:lnSpc>
                <a:spcPct val="135200"/>
              </a:lnSpc>
            </a:pPr>
            <a:r>
              <a:rPr dirty="0" sz="1050">
                <a:latin typeface="游ゴシック"/>
                <a:cs typeface="游ゴシック"/>
              </a:rPr>
              <a:t>これね本当に2020年にワクチンの件がメッセンジャーRNA</a:t>
            </a:r>
            <a:r>
              <a:rPr dirty="0" sz="1050" spc="-5">
                <a:latin typeface="游ゴシック"/>
                <a:cs typeface="游ゴシック"/>
              </a:rPr>
              <a:t>ワクチンの件が出てきた時に、私も</a:t>
            </a:r>
            <a:r>
              <a:rPr dirty="0" sz="1050" spc="-50">
                <a:latin typeface="游ゴシック"/>
                <a:cs typeface="游ゴシック"/>
              </a:rPr>
              <a:t> </a:t>
            </a:r>
            <a:r>
              <a:rPr dirty="0" sz="1050">
                <a:latin typeface="游ゴシック"/>
                <a:cs typeface="游ゴシック"/>
              </a:rPr>
              <a:t>youtube</a:t>
            </a:r>
            <a:r>
              <a:rPr dirty="0" sz="1050" spc="-10">
                <a:latin typeface="游ゴシック"/>
                <a:cs typeface="游ゴシック"/>
              </a:rPr>
              <a:t>やりながらこの件を動画にしてる時にね、</a:t>
            </a:r>
            <a:r>
              <a:rPr dirty="0" sz="1050">
                <a:latin typeface="游ゴシック"/>
                <a:cs typeface="游ゴシック"/>
              </a:rPr>
              <a:t>ADE</a:t>
            </a:r>
            <a:r>
              <a:rPr dirty="0" sz="1050" spc="-10">
                <a:latin typeface="游ゴシック"/>
                <a:cs typeface="游ゴシック"/>
              </a:rPr>
              <a:t>なんてのは無いんだと、</a:t>
            </a:r>
            <a:r>
              <a:rPr dirty="0" sz="1050">
                <a:latin typeface="游ゴシック"/>
                <a:cs typeface="游ゴシック"/>
              </a:rPr>
              <a:t>ADE</a:t>
            </a:r>
            <a:r>
              <a:rPr dirty="0" sz="1050" spc="-20">
                <a:latin typeface="游ゴシック"/>
                <a:cs typeface="游ゴシック"/>
              </a:rPr>
              <a:t>なんか言ってるのは、これはもう間違った情報であってというのがすごくあったんですよね。</a:t>
            </a:r>
            <a:endParaRPr sz="1050">
              <a:latin typeface="游ゴシック"/>
              <a:cs typeface="游ゴシック"/>
            </a:endParaRPr>
          </a:p>
          <a:p>
            <a:pPr marL="12700">
              <a:lnSpc>
                <a:spcPct val="100000"/>
              </a:lnSpc>
              <a:spcBef>
                <a:spcPts val="45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そうです、ありましたね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だけど、その通りになっち</a:t>
            </a:r>
            <a:r>
              <a:rPr dirty="0" sz="1050" spc="-20">
                <a:latin typeface="游ゴシック"/>
                <a:cs typeface="游ゴシック"/>
              </a:rPr>
              <a:t>ゃ</a:t>
            </a:r>
            <a:r>
              <a:rPr dirty="0" sz="1050">
                <a:latin typeface="游ゴシック"/>
                <a:cs typeface="游ゴシック"/>
              </a:rPr>
              <a:t>っ</a:t>
            </a:r>
            <a:r>
              <a:rPr dirty="0" sz="1050" spc="-20">
                <a:latin typeface="游ゴシック"/>
                <a:cs typeface="游ゴシック"/>
              </a:rPr>
              <a:t>て</a:t>
            </a:r>
            <a:r>
              <a:rPr dirty="0" sz="1050" spc="-10">
                <a:latin typeface="游ゴシック"/>
                <a:cs typeface="游ゴシック"/>
              </a:rPr>
              <a:t>るんですよね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2625725"/>
          </a:xfrm>
          <a:prstGeom prst="rect">
            <a:avLst/>
          </a:prstGeom>
        </p:spPr>
        <p:txBody>
          <a:bodyPr wrap="square" lIns="0" tIns="69215" rIns="0" bIns="0" rtlCol="0" vert="horz">
            <a:spAutoFit/>
          </a:bodyPr>
          <a:lstStyle/>
          <a:p>
            <a:pPr marL="550545">
              <a:lnSpc>
                <a:spcPct val="100000"/>
              </a:lnSpc>
              <a:spcBef>
                <a:spcPts val="545"/>
              </a:spcBef>
            </a:pPr>
            <a:r>
              <a:rPr dirty="0" sz="1050" spc="-20">
                <a:latin typeface="游ゴシック"/>
                <a:cs typeface="游ゴシック"/>
              </a:rPr>
              <a:t>その通りになると無視されるっていう、なんなんですかね。</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2020年当時これを前面否定</a:t>
            </a:r>
            <a:r>
              <a:rPr dirty="0" sz="1050" spc="-20">
                <a:latin typeface="游ゴシック"/>
                <a:cs typeface="游ゴシック"/>
              </a:rPr>
              <a:t>し</a:t>
            </a:r>
            <a:r>
              <a:rPr dirty="0" sz="1050" spc="-10">
                <a:latin typeface="游ゴシック"/>
                <a:cs typeface="游ゴシック"/>
              </a:rPr>
              <a:t>てたメディアとか専門家はどうなっちゃったん</a:t>
            </a:r>
            <a:r>
              <a:rPr dirty="0" sz="1050" spc="-20">
                <a:latin typeface="游ゴシック"/>
                <a:cs typeface="游ゴシック"/>
              </a:rPr>
              <a:t>で</a:t>
            </a:r>
            <a:r>
              <a:rPr dirty="0" sz="1050" spc="-10">
                <a:latin typeface="游ゴシック"/>
                <a:cs typeface="游ゴシック"/>
              </a:rPr>
              <a:t>しょうかね</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検証してください</a:t>
            </a:r>
            <a:r>
              <a:rPr dirty="0" sz="1050" spc="-50">
                <a:latin typeface="游ゴシック"/>
                <a:cs typeface="游ゴシック"/>
              </a:rPr>
              <a:t>。</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ということですね</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1562100" algn="l"/>
              </a:tabLst>
            </a:pPr>
            <a:r>
              <a:rPr dirty="0" sz="1050" b="1">
                <a:latin typeface="游ゴシック"/>
                <a:cs typeface="游ゴシック"/>
              </a:rPr>
              <a:t>華・いけのり・</a:t>
            </a:r>
            <a:r>
              <a:rPr dirty="0" sz="1050" spc="-10" b="1">
                <a:latin typeface="游ゴシック"/>
                <a:cs typeface="游ゴシック"/>
              </a:rPr>
              <a:t>Elika</a:t>
            </a:r>
            <a:r>
              <a:rPr dirty="0" sz="1050" spc="-10">
                <a:latin typeface="游ゴシック"/>
                <a:cs typeface="游ゴシック"/>
              </a:rPr>
              <a:t>：</a:t>
            </a:r>
            <a:r>
              <a:rPr dirty="0" sz="1050">
                <a:latin typeface="游ゴシック"/>
                <a:cs typeface="游ゴシック"/>
              </a:rPr>
              <a:t>	鳴り物入りのオミクロン対応ワクチンというのが、いくら打っても、出来る</a:t>
            </a:r>
            <a:r>
              <a:rPr dirty="0" sz="1050" spc="-50">
                <a:latin typeface="游ゴシック"/>
                <a:cs typeface="游ゴシック"/>
              </a:rPr>
              <a:t>の</a:t>
            </a:r>
            <a:r>
              <a:rPr dirty="0" sz="1050" spc="-10">
                <a:latin typeface="游ゴシック"/>
                <a:cs typeface="游ゴシック"/>
              </a:rPr>
              <a:t>は武漢抗体だけと</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恐ろしい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そうなんですよね</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その後、何とか型とか何とか型って、いろんな変異株が出来たんですが、その変異株っていう</a:t>
            </a:r>
            <a:r>
              <a:rPr dirty="0" sz="1050" spc="-10">
                <a:latin typeface="游ゴシック"/>
                <a:cs typeface="游ゴシック"/>
              </a:rPr>
              <a:t>のは何なんでしょうかっていう。</a:t>
            </a:r>
            <a:endParaRPr sz="1050">
              <a:latin typeface="游ゴシック"/>
              <a:cs typeface="游ゴシック"/>
            </a:endParaRPr>
          </a:p>
          <a:p>
            <a:pPr marL="550545" marR="2208530">
              <a:lnSpc>
                <a:spcPct val="135200"/>
              </a:lnSpc>
            </a:pPr>
            <a:r>
              <a:rPr dirty="0" sz="1050" spc="-10">
                <a:latin typeface="游ゴシック"/>
                <a:cs typeface="游ゴシック"/>
              </a:rPr>
              <a:t>第3</a:t>
            </a:r>
            <a:r>
              <a:rPr dirty="0" sz="1050" spc="-25">
                <a:latin typeface="游ゴシック"/>
                <a:cs typeface="游ゴシック"/>
              </a:rPr>
              <a:t>部では、さらに突っ込んだお話をお聞きしております。</a:t>
            </a:r>
            <a:r>
              <a:rPr dirty="0" sz="1050" spc="-10">
                <a:latin typeface="游ゴシック"/>
                <a:cs typeface="游ゴシック"/>
              </a:rPr>
              <a:t>それでは第3</a:t>
            </a:r>
            <a:r>
              <a:rPr dirty="0" sz="1050" spc="-20">
                <a:latin typeface="游ゴシック"/>
                <a:cs typeface="游ゴシック"/>
              </a:rPr>
              <a:t>部にいきましょうか、第</a:t>
            </a:r>
            <a:r>
              <a:rPr dirty="0" sz="1050" spc="-10">
                <a:latin typeface="游ゴシック"/>
                <a:cs typeface="游ゴシック"/>
              </a:rPr>
              <a:t>3</a:t>
            </a:r>
            <a:r>
              <a:rPr dirty="0" sz="1050" spc="-20">
                <a:latin typeface="游ゴシック"/>
                <a:cs typeface="游ゴシック"/>
              </a:rPr>
              <a:t>部どうぞ。</a:t>
            </a:r>
            <a:endParaRPr sz="1050">
              <a:latin typeface="游ゴシック"/>
              <a:cs typeface="游ゴシック"/>
            </a:endParaRPr>
          </a:p>
        </p:txBody>
      </p:sp>
      <p:sp>
        <p:nvSpPr>
          <p:cNvPr id="3" name="object 3" descr=""/>
          <p:cNvSpPr txBox="1"/>
          <p:nvPr/>
        </p:nvSpPr>
        <p:spPr>
          <a:xfrm>
            <a:off x="974852" y="4080764"/>
            <a:ext cx="2444115" cy="184785"/>
          </a:xfrm>
          <a:prstGeom prst="rect">
            <a:avLst/>
          </a:prstGeom>
        </p:spPr>
        <p:txBody>
          <a:bodyPr wrap="square" lIns="0" tIns="12065" rIns="0" bIns="0" rtlCol="0" vert="horz">
            <a:spAutoFit/>
          </a:bodyPr>
          <a:lstStyle/>
          <a:p>
            <a:pPr marL="12700">
              <a:lnSpc>
                <a:spcPct val="100000"/>
              </a:lnSpc>
              <a:spcBef>
                <a:spcPts val="95"/>
              </a:spcBef>
            </a:pPr>
            <a:r>
              <a:rPr dirty="0" sz="1050" spc="-10">
                <a:latin typeface="游ゴシック"/>
                <a:cs typeface="游ゴシック"/>
              </a:rPr>
              <a:t>（第3部</a:t>
            </a:r>
            <a:r>
              <a:rPr dirty="0" sz="1050" spc="-535">
                <a:latin typeface="游ゴシック"/>
                <a:cs typeface="游ゴシック"/>
              </a:rPr>
              <a:t>）</a:t>
            </a:r>
            <a:r>
              <a:rPr dirty="0" sz="1050" spc="-25">
                <a:latin typeface="游ゴシック"/>
                <a:cs typeface="游ゴシック"/>
              </a:rPr>
              <a:t>【インタビュー録音再生再開】</a:t>
            </a:r>
            <a:endParaRPr sz="1050">
              <a:latin typeface="游ゴシック"/>
              <a:cs typeface="游ゴシック"/>
            </a:endParaRPr>
          </a:p>
        </p:txBody>
      </p:sp>
      <p:sp>
        <p:nvSpPr>
          <p:cNvPr id="4" name="object 4" descr=""/>
          <p:cNvSpPr txBox="1"/>
          <p:nvPr/>
        </p:nvSpPr>
        <p:spPr>
          <a:xfrm>
            <a:off x="706627" y="4671161"/>
            <a:ext cx="6325870" cy="1761489"/>
          </a:xfrm>
          <a:prstGeom prst="rect">
            <a:avLst/>
          </a:prstGeom>
        </p:spPr>
        <p:txBody>
          <a:bodyPr wrap="square" lIns="0" tIns="70485" rIns="0" bIns="0" rtlCol="0" vert="horz">
            <a:spAutoFit/>
          </a:bodyPr>
          <a:lstStyle/>
          <a:p>
            <a:pPr marL="12700">
              <a:lnSpc>
                <a:spcPct val="100000"/>
              </a:lnSpc>
              <a:spcBef>
                <a:spcPts val="555"/>
              </a:spcBef>
            </a:pPr>
            <a:r>
              <a:rPr dirty="0" sz="1050" spc="-10">
                <a:latin typeface="游ゴシック"/>
                <a:cs typeface="游ゴシック"/>
              </a:rPr>
              <a:t>（54:05）</a:t>
            </a:r>
            <a:endParaRPr sz="1050">
              <a:latin typeface="游ゴシック"/>
              <a:cs typeface="游ゴシック"/>
            </a:endParaRPr>
          </a:p>
          <a:p>
            <a:pPr marL="416559" marR="6350" indent="-403860">
              <a:lnSpc>
                <a:spcPct val="135200"/>
              </a:lnSpc>
              <a:spcBef>
                <a:spcPts val="1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だから、この手のウイルス</a:t>
            </a:r>
            <a:r>
              <a:rPr dirty="0" sz="1050" spc="-20">
                <a:latin typeface="游ゴシック"/>
                <a:cs typeface="游ゴシック"/>
              </a:rPr>
              <a:t>の</a:t>
            </a:r>
            <a:r>
              <a:rPr dirty="0" sz="1050">
                <a:latin typeface="游ゴシック"/>
                <a:cs typeface="游ゴシック"/>
              </a:rPr>
              <a:t>、</a:t>
            </a:r>
            <a:r>
              <a:rPr dirty="0" sz="1050" spc="-20">
                <a:latin typeface="游ゴシック"/>
                <a:cs typeface="游ゴシック"/>
              </a:rPr>
              <a:t>ウ</a:t>
            </a:r>
            <a:r>
              <a:rPr dirty="0" sz="1050" spc="-10">
                <a:latin typeface="游ゴシック"/>
                <a:cs typeface="游ゴシック"/>
              </a:rPr>
              <a:t>イルスに関して言うと、こういう現象が</a:t>
            </a:r>
            <a:r>
              <a:rPr dirty="0" sz="1050" spc="-20">
                <a:latin typeface="游ゴシック"/>
                <a:cs typeface="游ゴシック"/>
              </a:rPr>
              <a:t>起</a:t>
            </a:r>
            <a:r>
              <a:rPr dirty="0" sz="1050">
                <a:latin typeface="游ゴシック"/>
                <a:cs typeface="游ゴシック"/>
              </a:rPr>
              <a:t>き</a:t>
            </a:r>
            <a:r>
              <a:rPr dirty="0" sz="1050" spc="-20">
                <a:latin typeface="游ゴシック"/>
                <a:cs typeface="游ゴシック"/>
              </a:rPr>
              <a:t>る</a:t>
            </a:r>
            <a:r>
              <a:rPr dirty="0" sz="1050" spc="-10">
                <a:latin typeface="游ゴシック"/>
                <a:cs typeface="游ゴシック"/>
              </a:rPr>
              <a:t>ということな</a:t>
            </a:r>
            <a:r>
              <a:rPr dirty="0" sz="1050" spc="-50">
                <a:latin typeface="游ゴシック"/>
                <a:cs typeface="游ゴシック"/>
              </a:rPr>
              <a:t>の</a:t>
            </a:r>
            <a:r>
              <a:rPr dirty="0" sz="1050" spc="-10">
                <a:latin typeface="游ゴシック"/>
                <a:cs typeface="游ゴシック"/>
              </a:rPr>
              <a:t>で、あらゆるワクチンはもうやらない方が</a:t>
            </a:r>
            <a:r>
              <a:rPr dirty="0" sz="1050" spc="-20">
                <a:latin typeface="游ゴシック"/>
                <a:cs typeface="游ゴシック"/>
              </a:rPr>
              <a:t>良</a:t>
            </a:r>
            <a:r>
              <a:rPr dirty="0" sz="1050" spc="-10">
                <a:latin typeface="游ゴシック"/>
                <a:cs typeface="游ゴシック"/>
              </a:rPr>
              <a:t>いという話だったんですね、実は</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35">
                <a:latin typeface="游ゴシック"/>
                <a:cs typeface="游ゴシック"/>
              </a:rPr>
              <a:t>我々はこれを知ってましたし、有名な研究者が何人もいてですね、「こんなのやめろ」みたいな</a:t>
            </a:r>
            <a:r>
              <a:rPr dirty="0" sz="1050" spc="-15">
                <a:latin typeface="游ゴシック"/>
                <a:cs typeface="游ゴシック"/>
              </a:rPr>
              <a:t>ことを、例えば、皆さん言ってました。</a:t>
            </a:r>
            <a:endParaRPr sz="1050">
              <a:latin typeface="游ゴシック"/>
              <a:cs typeface="游ゴシック"/>
            </a:endParaRPr>
          </a:p>
          <a:p>
            <a:pPr marL="416559" indent="135255">
              <a:lnSpc>
                <a:spcPct val="100000"/>
              </a:lnSpc>
              <a:spcBef>
                <a:spcPts val="445"/>
              </a:spcBef>
            </a:pPr>
            <a:r>
              <a:rPr dirty="0" sz="1050" spc="-5">
                <a:latin typeface="游ゴシック"/>
                <a:cs typeface="游ゴシック"/>
              </a:rPr>
              <a:t>こういう人達ですよね。</a:t>
            </a:r>
            <a:r>
              <a:rPr dirty="0" sz="1050">
                <a:latin typeface="游ゴシック"/>
                <a:cs typeface="游ゴシック"/>
              </a:rPr>
              <a:t>1</a:t>
            </a:r>
            <a:r>
              <a:rPr dirty="0" sz="1050" spc="-10">
                <a:latin typeface="游ゴシック"/>
                <a:cs typeface="游ゴシック"/>
              </a:rPr>
              <a:t>人はノーベル賞をもらいました</a:t>
            </a:r>
            <a:r>
              <a:rPr dirty="0" sz="1050" spc="-5" b="1">
                <a:latin typeface="游ゴシック"/>
                <a:cs typeface="游ゴシック"/>
              </a:rPr>
              <a:t>モンテニエ博士</a:t>
            </a:r>
            <a:r>
              <a:rPr dirty="0" sz="1050" spc="-10">
                <a:latin typeface="游ゴシック"/>
                <a:cs typeface="游ゴシック"/>
              </a:rPr>
              <a:t>ですね、あるいは</a:t>
            </a:r>
            <a:r>
              <a:rPr dirty="0" sz="1050" spc="-25" b="1">
                <a:latin typeface="游ゴシック"/>
                <a:cs typeface="游ゴシック"/>
              </a:rPr>
              <a:t>マイ</a:t>
            </a:r>
            <a:endParaRPr sz="1050">
              <a:latin typeface="游ゴシック"/>
              <a:cs typeface="游ゴシック"/>
            </a:endParaRPr>
          </a:p>
          <a:p>
            <a:pPr marL="416559" marR="5080">
              <a:lnSpc>
                <a:spcPct val="135200"/>
              </a:lnSpc>
              <a:spcBef>
                <a:spcPts val="10"/>
              </a:spcBef>
            </a:pPr>
            <a:r>
              <a:rPr dirty="0" sz="1050" b="1">
                <a:latin typeface="游ゴシック"/>
                <a:cs typeface="游ゴシック"/>
              </a:rPr>
              <a:t>ケル・イードン</a:t>
            </a:r>
            <a:r>
              <a:rPr dirty="0" sz="1050" spc="-60">
                <a:latin typeface="游ゴシック"/>
                <a:cs typeface="游ゴシック"/>
              </a:rPr>
              <a:t>さんっていうですね、</a:t>
            </a:r>
            <a:r>
              <a:rPr dirty="0" sz="1050">
                <a:latin typeface="游ゴシック"/>
                <a:cs typeface="游ゴシック"/>
              </a:rPr>
              <a:t>（</a:t>
            </a:r>
            <a:r>
              <a:rPr dirty="0" sz="1050" spc="-5">
                <a:latin typeface="游ゴシック"/>
                <a:cs typeface="游ゴシック"/>
              </a:rPr>
              <a:t>ファイザーを</a:t>
            </a:r>
            <a:r>
              <a:rPr dirty="0" sz="1050">
                <a:latin typeface="游ゴシック"/>
                <a:cs typeface="游ゴシック"/>
              </a:rPr>
              <a:t>）</a:t>
            </a:r>
            <a:r>
              <a:rPr dirty="0" sz="1050" spc="-15">
                <a:latin typeface="游ゴシック"/>
                <a:cs typeface="游ゴシック"/>
              </a:rPr>
              <a:t>副社長で支えた、それからもう一人はワクチンスペシャリストのですね。</a:t>
            </a:r>
            <a:endParaRPr sz="1050">
              <a:latin typeface="游ゴシック"/>
              <a:cs typeface="游ゴシック"/>
            </a:endParaRPr>
          </a:p>
        </p:txBody>
      </p:sp>
      <p:pic>
        <p:nvPicPr>
          <p:cNvPr id="5" name="object 5" descr=""/>
          <p:cNvPicPr/>
          <p:nvPr/>
        </p:nvPicPr>
        <p:blipFill>
          <a:blip r:embed="rId2" cstate="print"/>
          <a:stretch>
            <a:fillRect/>
          </a:stretch>
        </p:blipFill>
        <p:spPr>
          <a:xfrm>
            <a:off x="1367027" y="6812282"/>
            <a:ext cx="4925568" cy="2828544"/>
          </a:xfrm>
          <a:prstGeom prst="rect">
            <a:avLst/>
          </a:prstGeom>
        </p:spPr>
      </p:pic>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8</a:t>
            </a:r>
            <a:r>
              <a:rPr dirty="0" baseline="2645" sz="1575" spc="-37"/>
              <a:t>-</a:t>
            </a:r>
            <a:endParaRPr baseline="2645" sz="1575"/>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42380" cy="500888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ああ、この方（写真を見な</a:t>
            </a:r>
            <a:r>
              <a:rPr dirty="0" sz="1050" spc="-20">
                <a:latin typeface="游ゴシック"/>
                <a:cs typeface="游ゴシック"/>
              </a:rPr>
              <a:t>が</a:t>
            </a:r>
            <a:r>
              <a:rPr dirty="0" sz="1050">
                <a:latin typeface="游ゴシック"/>
                <a:cs typeface="游ゴシック"/>
              </a:rPr>
              <a:t>ら</a:t>
            </a:r>
            <a:r>
              <a:rPr dirty="0" sz="1050" spc="-535">
                <a:latin typeface="游ゴシック"/>
                <a:cs typeface="游ゴシック"/>
              </a:rPr>
              <a:t>）</a:t>
            </a:r>
            <a:r>
              <a:rPr dirty="0" sz="1050" spc="-10">
                <a:latin typeface="游ゴシック"/>
                <a:cs typeface="游ゴシック"/>
              </a:rPr>
              <a:t>・</a:t>
            </a:r>
            <a:r>
              <a:rPr dirty="0" sz="1050" spc="-50">
                <a:latin typeface="游ゴシック"/>
                <a:cs typeface="游ゴシック"/>
              </a:rPr>
              <a:t>・</a:t>
            </a:r>
            <a:endParaRPr sz="1050">
              <a:latin typeface="游ゴシック"/>
              <a:cs typeface="游ゴシック"/>
            </a:endParaRPr>
          </a:p>
          <a:p>
            <a:pPr marL="550545" marR="390779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皆さん、やるべきじゃない</a:t>
            </a:r>
            <a:r>
              <a:rPr dirty="0" sz="1050" spc="-20">
                <a:latin typeface="游ゴシック"/>
                <a:cs typeface="游ゴシック"/>
              </a:rPr>
              <a:t>と</a:t>
            </a:r>
            <a:r>
              <a:rPr dirty="0" sz="1050" spc="-50">
                <a:latin typeface="游ゴシック"/>
                <a:cs typeface="游ゴシック"/>
              </a:rPr>
              <a:t>。</a:t>
            </a:r>
            <a:r>
              <a:rPr dirty="0" sz="1050" spc="-10">
                <a:latin typeface="游ゴシック"/>
                <a:cs typeface="游ゴシック"/>
              </a:rPr>
              <a:t>私も全く同じく思ってました</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15">
                <a:latin typeface="游ゴシック"/>
                <a:cs typeface="游ゴシック"/>
              </a:rPr>
              <a:t>絶対やらない方が良いと。</a:t>
            </a:r>
            <a:endParaRPr sz="1050">
              <a:latin typeface="游ゴシック"/>
              <a:cs typeface="游ゴシック"/>
            </a:endParaRPr>
          </a:p>
          <a:p>
            <a:pPr marL="416559" marR="21590" indent="137160">
              <a:lnSpc>
                <a:spcPct val="135200"/>
              </a:lnSpc>
            </a:pPr>
            <a:r>
              <a:rPr dirty="0" sz="1050" spc="20">
                <a:latin typeface="游ゴシック"/>
                <a:cs typeface="游ゴシック"/>
              </a:rPr>
              <a:t>問題はですね、</a:t>
            </a:r>
            <a:r>
              <a:rPr dirty="0" sz="1050" spc="10" b="1">
                <a:latin typeface="游ゴシック"/>
                <a:cs typeface="游ゴシック"/>
              </a:rPr>
              <a:t>変異が多いウイルスに対して一つのタイプの抗原で免疫するというのは駄目な</a:t>
            </a:r>
            <a:r>
              <a:rPr dirty="0" sz="1050" spc="-5" b="1">
                <a:latin typeface="游ゴシック"/>
                <a:cs typeface="游ゴシック"/>
              </a:rPr>
              <a:t>んです</a:t>
            </a:r>
            <a:r>
              <a:rPr dirty="0" sz="1050" spc="-10">
                <a:latin typeface="游ゴシック"/>
                <a:cs typeface="游ゴシック"/>
              </a:rPr>
              <a:t>よ。</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一種類だけの抗体が作られて、</a:t>
            </a:r>
            <a:r>
              <a:rPr dirty="0" sz="1050" spc="-15" b="1">
                <a:latin typeface="游ゴシック"/>
                <a:cs typeface="游ゴシック"/>
              </a:rPr>
              <a:t>始めだけ効くんですけども、効かなくなる</a:t>
            </a:r>
            <a:r>
              <a:rPr dirty="0" sz="1050" spc="-20">
                <a:latin typeface="游ゴシック"/>
                <a:cs typeface="游ゴシック"/>
              </a:rPr>
              <a:t>んですよ。</a:t>
            </a:r>
            <a:endParaRPr sz="1050">
              <a:latin typeface="游ゴシック"/>
              <a:cs typeface="游ゴシック"/>
            </a:endParaRPr>
          </a:p>
          <a:p>
            <a:pPr marL="553085">
              <a:lnSpc>
                <a:spcPct val="100000"/>
              </a:lnSpc>
              <a:spcBef>
                <a:spcPts val="445"/>
              </a:spcBef>
            </a:pPr>
            <a:r>
              <a:rPr dirty="0" sz="1050">
                <a:latin typeface="游ゴシック"/>
                <a:cs typeface="游ゴシック"/>
              </a:rPr>
              <a:t>効かなくなるのみならず、その抗体を持っている事によって、</a:t>
            </a:r>
            <a:r>
              <a:rPr dirty="0" sz="1050" b="1">
                <a:latin typeface="游ゴシック"/>
                <a:cs typeface="游ゴシック"/>
              </a:rPr>
              <a:t>その抗体が悪さする</a:t>
            </a:r>
            <a:r>
              <a:rPr dirty="0" sz="1050" spc="-10">
                <a:latin typeface="游ゴシック"/>
                <a:cs typeface="游ゴシック"/>
              </a:rPr>
              <a:t>んですよ。</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それがADEで</a:t>
            </a:r>
            <a:r>
              <a:rPr dirty="0" sz="1050" spc="-20">
                <a:latin typeface="游ゴシック"/>
                <a:cs typeface="游ゴシック"/>
              </a:rPr>
              <a:t>す</a:t>
            </a:r>
            <a:r>
              <a:rPr dirty="0" sz="105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抗体依存的感染増強なんで</a:t>
            </a:r>
            <a:r>
              <a:rPr dirty="0" sz="1050" spc="-2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本来その抗体が体を守って</a:t>
            </a:r>
            <a:r>
              <a:rPr dirty="0" sz="1050" spc="-20">
                <a:latin typeface="游ゴシック"/>
                <a:cs typeface="游ゴシック"/>
              </a:rPr>
              <a:t>く</a:t>
            </a:r>
            <a:r>
              <a:rPr dirty="0" sz="1050">
                <a:latin typeface="游ゴシック"/>
                <a:cs typeface="游ゴシック"/>
              </a:rPr>
              <a:t>れ</a:t>
            </a:r>
            <a:r>
              <a:rPr dirty="0" sz="1050" spc="-20">
                <a:latin typeface="游ゴシック"/>
                <a:cs typeface="游ゴシック"/>
              </a:rPr>
              <a:t>る</a:t>
            </a:r>
            <a:r>
              <a:rPr dirty="0" sz="1050" spc="-10">
                <a:latin typeface="游ゴシック"/>
                <a:cs typeface="游ゴシック"/>
              </a:rPr>
              <a:t>はずなのに、それが暴走するということ</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b="1">
                <a:solidFill>
                  <a:srgbClr val="FF0000"/>
                </a:solidFill>
                <a:latin typeface="游ゴシック"/>
                <a:cs typeface="游ゴシック"/>
              </a:rPr>
              <a:t>（ワクチンの問題点～⑥</a:t>
            </a:r>
            <a:r>
              <a:rPr dirty="0" sz="1050" spc="-20" b="1">
                <a:solidFill>
                  <a:srgbClr val="FF0000"/>
                </a:solidFill>
                <a:latin typeface="游ゴシック"/>
                <a:cs typeface="游ゴシック"/>
              </a:rPr>
              <a:t>リンパ球系の細胞に感染しリンパ球の減少</a:t>
            </a:r>
            <a:r>
              <a:rPr dirty="0" sz="1050" spc="-10" b="1">
                <a:solidFill>
                  <a:srgbClr val="FF0000"/>
                </a:solidFill>
                <a:latin typeface="游ゴシック"/>
                <a:cs typeface="游ゴシック"/>
              </a:rPr>
              <a:t>～免疫力の低下</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85"/>
              </a:spcBef>
            </a:pPr>
            <a:endParaRPr sz="1100">
              <a:latin typeface="游ゴシック"/>
              <a:cs typeface="游ゴシック"/>
            </a:endParaRPr>
          </a:p>
          <a:p>
            <a:pPr marL="12700">
              <a:lnSpc>
                <a:spcPct val="100000"/>
              </a:lnSpc>
            </a:pPr>
            <a:r>
              <a:rPr dirty="0" sz="1050" spc="-10">
                <a:latin typeface="游ゴシック"/>
                <a:cs typeface="游ゴシック"/>
              </a:rPr>
              <a:t>（55:24)</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ウイルスが変化しますよね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一番問題なのは、初めはリンパ球なんかで増えてないのです、このウイルスは。</a:t>
            </a:r>
            <a:endParaRPr sz="1050">
              <a:latin typeface="游ゴシック"/>
              <a:cs typeface="游ゴシック"/>
            </a:endParaRPr>
          </a:p>
          <a:p>
            <a:pPr marL="416559" marR="5080" indent="133985">
              <a:lnSpc>
                <a:spcPts val="1720"/>
              </a:lnSpc>
              <a:spcBef>
                <a:spcPts val="120"/>
              </a:spcBef>
            </a:pPr>
            <a:r>
              <a:rPr dirty="0" sz="1050" spc="-35">
                <a:latin typeface="游ゴシック"/>
                <a:cs typeface="游ゴシック"/>
              </a:rPr>
              <a:t>問題はですね、ウイルスが</a:t>
            </a:r>
            <a:r>
              <a:rPr dirty="0" sz="1050" spc="-665">
                <a:latin typeface="游ゴシック"/>
                <a:cs typeface="游ゴシック"/>
              </a:rPr>
              <a:t>、</a:t>
            </a:r>
            <a:r>
              <a:rPr dirty="0" sz="1050" spc="-20">
                <a:latin typeface="游ゴシック"/>
                <a:cs typeface="游ゴシック"/>
              </a:rPr>
              <a:t>（</a:t>
            </a:r>
            <a:r>
              <a:rPr dirty="0" sz="1050" spc="-10">
                <a:latin typeface="游ゴシック"/>
                <a:cs typeface="游ゴシック"/>
              </a:rPr>
              <a:t>ワクチンで</a:t>
            </a:r>
            <a:r>
              <a:rPr dirty="0" sz="1050" spc="-155">
                <a:latin typeface="游ゴシック"/>
                <a:cs typeface="游ゴシック"/>
              </a:rPr>
              <a:t>）</a:t>
            </a:r>
            <a:r>
              <a:rPr dirty="0" sz="1050" spc="-20" b="1">
                <a:latin typeface="游ゴシック"/>
                <a:cs typeface="游ゴシック"/>
              </a:rPr>
              <a:t>誘導した抗体が不活化できなくなっている</a:t>
            </a:r>
            <a:r>
              <a:rPr dirty="0" sz="1050" spc="-20">
                <a:latin typeface="游ゴシック"/>
                <a:cs typeface="游ゴシック"/>
              </a:rPr>
              <a:t>んですよ、ウイルスを。</a:t>
            </a:r>
            <a:endParaRPr sz="1050">
              <a:latin typeface="游ゴシック"/>
              <a:cs typeface="游ゴシック"/>
            </a:endParaRPr>
          </a:p>
          <a:p>
            <a:pPr marL="550545">
              <a:lnSpc>
                <a:spcPct val="100000"/>
              </a:lnSpc>
              <a:spcBef>
                <a:spcPts val="305"/>
              </a:spcBef>
            </a:pPr>
            <a:r>
              <a:rPr dirty="0" sz="1050" spc="-10" b="1">
                <a:latin typeface="游ゴシック"/>
                <a:cs typeface="游ゴシック"/>
              </a:rPr>
              <a:t>不活化できないってことは感染して（</a:t>
            </a:r>
            <a:r>
              <a:rPr dirty="0" sz="1050" spc="-20">
                <a:latin typeface="游ゴシック"/>
                <a:cs typeface="游ゴシック"/>
              </a:rPr>
              <a:t>ウィルスが</a:t>
            </a:r>
            <a:r>
              <a:rPr dirty="0" sz="1050" spc="-10" b="1">
                <a:latin typeface="游ゴシック"/>
                <a:cs typeface="游ゴシック"/>
              </a:rPr>
              <a:t>）増えて来る</a:t>
            </a:r>
            <a:r>
              <a:rPr dirty="0" sz="1050" spc="-15">
                <a:latin typeface="游ゴシック"/>
                <a:cs typeface="游ゴシック"/>
              </a:rPr>
              <a:t>じゃないですか。</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問題は（ウィルスが）</a:t>
            </a:r>
            <a:r>
              <a:rPr dirty="0" sz="1050" spc="-20">
                <a:latin typeface="游ゴシック"/>
                <a:cs typeface="游ゴシック"/>
              </a:rPr>
              <a:t>増えるんですけども、抗体に付いているんですよ。</a:t>
            </a:r>
            <a:endParaRPr sz="1050">
              <a:latin typeface="游ゴシック"/>
              <a:cs typeface="游ゴシック"/>
            </a:endParaRPr>
          </a:p>
          <a:p>
            <a:pPr marL="550545" marR="422275">
              <a:lnSpc>
                <a:spcPct val="135200"/>
              </a:lnSpc>
            </a:pPr>
            <a:r>
              <a:rPr dirty="0" sz="1050" spc="-10">
                <a:latin typeface="游ゴシック"/>
                <a:cs typeface="游ゴシック"/>
              </a:rPr>
              <a:t>この（ウィルスに）</a:t>
            </a:r>
            <a:r>
              <a:rPr dirty="0" sz="1050" spc="-15" b="1">
                <a:latin typeface="游ゴシック"/>
                <a:cs typeface="游ゴシック"/>
              </a:rPr>
              <a:t>くっ付いた抗体が、リンパ球系の細胞に感染するようになる</a:t>
            </a:r>
            <a:r>
              <a:rPr dirty="0" sz="1050" spc="-20">
                <a:latin typeface="游ゴシック"/>
                <a:cs typeface="游ゴシック"/>
              </a:rPr>
              <a:t>のです。</a:t>
            </a:r>
            <a:r>
              <a:rPr dirty="0" sz="1050" spc="-10">
                <a:latin typeface="游ゴシック"/>
                <a:cs typeface="游ゴシック"/>
              </a:rPr>
              <a:t>これが仕組みでありまして（図で説明</a:t>
            </a:r>
            <a:r>
              <a:rPr dirty="0" sz="1050" spc="-535">
                <a:latin typeface="游ゴシック"/>
                <a:cs typeface="游ゴシック"/>
              </a:rPr>
              <a:t>）</a:t>
            </a:r>
            <a:r>
              <a:rPr dirty="0" sz="1050" spc="-50">
                <a:latin typeface="游ゴシック"/>
                <a:cs typeface="游ゴシック"/>
              </a:rPr>
              <a:t>。</a:t>
            </a:r>
            <a:endParaRPr sz="1050">
              <a:latin typeface="游ゴシック"/>
              <a:cs typeface="游ゴシック"/>
            </a:endParaRPr>
          </a:p>
        </p:txBody>
      </p:sp>
      <p:pic>
        <p:nvPicPr>
          <p:cNvPr id="3" name="object 3" descr=""/>
          <p:cNvPicPr/>
          <p:nvPr/>
        </p:nvPicPr>
        <p:blipFill>
          <a:blip r:embed="rId2" cstate="print"/>
          <a:stretch>
            <a:fillRect/>
          </a:stretch>
        </p:blipFill>
        <p:spPr>
          <a:xfrm>
            <a:off x="1123188" y="6063996"/>
            <a:ext cx="5896356" cy="3429002"/>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2</a:t>
            </a:r>
            <a:r>
              <a:rPr dirty="0" sz="1050" spc="-25"/>
              <a:t>9</a:t>
            </a:r>
            <a:r>
              <a:rPr dirty="0" baseline="2645" sz="1575" spc="-37"/>
              <a:t>-</a:t>
            </a:r>
            <a:endParaRPr baseline="2645" sz="1575"/>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42380" cy="5443220"/>
          </a:xfrm>
          <a:prstGeom prst="rect">
            <a:avLst/>
          </a:prstGeom>
        </p:spPr>
        <p:txBody>
          <a:bodyPr wrap="square" lIns="0" tIns="69215" rIns="0" bIns="0" rtlCol="0" vert="horz">
            <a:spAutoFit/>
          </a:bodyPr>
          <a:lstStyle/>
          <a:p>
            <a:pPr marL="483234">
              <a:lnSpc>
                <a:spcPct val="100000"/>
              </a:lnSpc>
              <a:spcBef>
                <a:spcPts val="545"/>
              </a:spcBef>
            </a:pPr>
            <a:r>
              <a:rPr dirty="0" sz="1050" spc="-10">
                <a:latin typeface="游ゴシック"/>
                <a:cs typeface="游ゴシック"/>
              </a:rPr>
              <a:t>そして、</a:t>
            </a:r>
            <a:r>
              <a:rPr dirty="0" sz="1050" spc="-10" b="1">
                <a:latin typeface="游ゴシック"/>
                <a:cs typeface="游ゴシック"/>
              </a:rPr>
              <a:t>そのワクチンがmRNA</a:t>
            </a:r>
            <a:r>
              <a:rPr dirty="0" sz="1050" spc="-20" b="1">
                <a:latin typeface="游ゴシック"/>
                <a:cs typeface="游ゴシック"/>
              </a:rPr>
              <a:t>というワクチン</a:t>
            </a:r>
            <a:r>
              <a:rPr dirty="0" sz="1050" spc="-50">
                <a:latin typeface="游ゴシック"/>
                <a:cs typeface="游ゴシック"/>
              </a:rPr>
              <a:t>。</a:t>
            </a:r>
            <a:endParaRPr sz="1050">
              <a:latin typeface="游ゴシック"/>
              <a:cs typeface="游ゴシック"/>
            </a:endParaRPr>
          </a:p>
          <a:p>
            <a:pPr marL="483234" marR="1285240">
              <a:lnSpc>
                <a:spcPct val="135200"/>
              </a:lnSpc>
            </a:pPr>
            <a:r>
              <a:rPr dirty="0" sz="1050" spc="-10" b="1">
                <a:latin typeface="游ゴシック"/>
                <a:cs typeface="游ゴシック"/>
              </a:rPr>
              <a:t>このmRNA</a:t>
            </a:r>
            <a:r>
              <a:rPr dirty="0" sz="1050" spc="-20" b="1">
                <a:latin typeface="游ゴシック"/>
                <a:cs typeface="游ゴシック"/>
              </a:rPr>
              <a:t>ワクチンには根本的な問題がある</a:t>
            </a:r>
            <a:r>
              <a:rPr dirty="0" sz="1050" spc="-15">
                <a:latin typeface="游ゴシック"/>
                <a:cs typeface="游ゴシック"/>
              </a:rPr>
              <a:t>と言うことの説明があります。根本的な問題がある。</a:t>
            </a:r>
            <a:endParaRPr sz="1050">
              <a:latin typeface="游ゴシック"/>
              <a:cs typeface="游ゴシック"/>
            </a:endParaRPr>
          </a:p>
          <a:p>
            <a:pPr marL="483234">
              <a:lnSpc>
                <a:spcPct val="100000"/>
              </a:lnSpc>
              <a:spcBef>
                <a:spcPts val="455"/>
              </a:spcBef>
            </a:pPr>
            <a:r>
              <a:rPr dirty="0" sz="1050" spc="-10" b="1">
                <a:latin typeface="游ゴシック"/>
                <a:cs typeface="游ゴシック"/>
              </a:rPr>
              <a:t>このmRNA</a:t>
            </a:r>
            <a:r>
              <a:rPr dirty="0" sz="1050" spc="-20" b="1">
                <a:latin typeface="游ゴシック"/>
                <a:cs typeface="游ゴシック"/>
              </a:rPr>
              <a:t>ワクチンというのはもうワクチンと呼ぶべきものではない</a:t>
            </a:r>
            <a:r>
              <a:rPr dirty="0" sz="1050" spc="-20">
                <a:latin typeface="游ゴシック"/>
                <a:cs typeface="游ゴシック"/>
              </a:rPr>
              <a:t>んだと。</a:t>
            </a:r>
            <a:endParaRPr sz="1050">
              <a:latin typeface="游ゴシック"/>
              <a:cs typeface="游ゴシック"/>
            </a:endParaRPr>
          </a:p>
          <a:p>
            <a:pPr marL="483234">
              <a:lnSpc>
                <a:spcPct val="100000"/>
              </a:lnSpc>
              <a:spcBef>
                <a:spcPts val="445"/>
              </a:spcBef>
            </a:pPr>
            <a:r>
              <a:rPr dirty="0" sz="1050" spc="-25">
                <a:latin typeface="游ゴシック"/>
                <a:cs typeface="游ゴシック"/>
              </a:rPr>
              <a:t>政府は「とにかくワクチン打ってください」って言ってるけど、これワクチンじゃないよと。</a:t>
            </a:r>
            <a:endParaRPr sz="1050">
              <a:latin typeface="游ゴシック"/>
              <a:cs typeface="游ゴシック"/>
            </a:endParaRPr>
          </a:p>
          <a:p>
            <a:pPr marL="483234" marR="5080">
              <a:lnSpc>
                <a:spcPct val="135200"/>
              </a:lnSpc>
            </a:pPr>
            <a:r>
              <a:rPr dirty="0" sz="1050" spc="-50">
                <a:latin typeface="游ゴシック"/>
                <a:cs typeface="游ゴシック"/>
              </a:rPr>
              <a:t>なんかもう、ちゃぶ台返しといいますか、根底からひっくり返されるような、画期的なお話です。</a:t>
            </a:r>
            <a:r>
              <a:rPr dirty="0" sz="1050" spc="-20">
                <a:latin typeface="游ゴシック"/>
                <a:cs typeface="游ゴシック"/>
              </a:rPr>
              <a:t>これをぜひ皆さんに楽しみながら聞いていただきたい。そう思います。</a:t>
            </a:r>
            <a:endParaRPr sz="1050">
              <a:latin typeface="游ゴシック"/>
              <a:cs typeface="游ゴシック"/>
            </a:endParaRPr>
          </a:p>
          <a:p>
            <a:pPr marL="483234">
              <a:lnSpc>
                <a:spcPct val="100000"/>
              </a:lnSpc>
              <a:spcBef>
                <a:spcPts val="445"/>
              </a:spcBef>
            </a:pPr>
            <a:r>
              <a:rPr dirty="0" sz="1050" spc="-15">
                <a:latin typeface="游ゴシック"/>
                <a:cs typeface="游ゴシック"/>
              </a:rPr>
              <a:t>それでは村上先生のインタビュー、パート</a:t>
            </a:r>
            <a:r>
              <a:rPr dirty="0" sz="1050" spc="-10">
                <a:latin typeface="游ゴシック"/>
                <a:cs typeface="游ゴシック"/>
              </a:rPr>
              <a:t>1</a:t>
            </a:r>
            <a:r>
              <a:rPr dirty="0" sz="1050" spc="-20">
                <a:latin typeface="游ゴシック"/>
                <a:cs typeface="游ゴシック"/>
              </a:rPr>
              <a:t>、どうぞ。</a:t>
            </a:r>
            <a:endParaRPr sz="1050">
              <a:latin typeface="游ゴシック"/>
              <a:cs typeface="游ゴシック"/>
            </a:endParaRPr>
          </a:p>
          <a:p>
            <a:pPr>
              <a:lnSpc>
                <a:spcPct val="100000"/>
              </a:lnSpc>
              <a:spcBef>
                <a:spcPts val="75"/>
              </a:spcBef>
            </a:pPr>
            <a:endParaRPr sz="1100">
              <a:latin typeface="游ゴシック"/>
              <a:cs typeface="游ゴシック"/>
            </a:endParaRPr>
          </a:p>
          <a:p>
            <a:pPr marL="280670">
              <a:lnSpc>
                <a:spcPct val="100000"/>
              </a:lnSpc>
              <a:spcBef>
                <a:spcPts val="5"/>
              </a:spcBef>
            </a:pPr>
            <a:r>
              <a:rPr dirty="0" sz="1050" spc="-15">
                <a:latin typeface="游ゴシック"/>
                <a:cs typeface="游ゴシック"/>
              </a:rPr>
              <a:t>【インタビュー録音再生開始】</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今日は、是非よろしくお願</a:t>
            </a:r>
            <a:r>
              <a:rPr dirty="0" sz="1050" spc="-20">
                <a:latin typeface="游ゴシック"/>
                <a:cs typeface="游ゴシック"/>
              </a:rPr>
              <a:t>い</a:t>
            </a:r>
            <a:r>
              <a:rPr dirty="0" sz="1050">
                <a:latin typeface="游ゴシック"/>
                <a:cs typeface="游ゴシック"/>
              </a:rPr>
              <a:t>し</a:t>
            </a:r>
            <a:r>
              <a:rPr dirty="0" sz="1050" spc="-20">
                <a:latin typeface="游ゴシック"/>
                <a:cs typeface="游ゴシック"/>
              </a:rPr>
              <a:t>ま</a:t>
            </a:r>
            <a:r>
              <a:rPr dirty="0" sz="1050" spc="-1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414655">
              <a:lnSpc>
                <a:spcPct val="100000"/>
              </a:lnSpc>
              <a:spcBef>
                <a:spcPts val="445"/>
              </a:spcBef>
            </a:pPr>
            <a:r>
              <a:rPr dirty="0" sz="1050" spc="-25">
                <a:latin typeface="游ゴシック"/>
                <a:cs typeface="游ゴシック"/>
              </a:rPr>
              <a:t>よろしくお願いします。おはようございます。</a:t>
            </a:r>
            <a:endParaRPr sz="1050">
              <a:latin typeface="游ゴシック"/>
              <a:cs typeface="游ゴシック"/>
            </a:endParaRPr>
          </a:p>
          <a:p>
            <a:pPr>
              <a:lnSpc>
                <a:spcPct val="100000"/>
              </a:lnSpc>
              <a:spcBef>
                <a:spcPts val="75"/>
              </a:spcBef>
            </a:pPr>
            <a:endParaRPr sz="1100">
              <a:latin typeface="游ゴシック"/>
              <a:cs typeface="游ゴシック"/>
            </a:endParaRPr>
          </a:p>
          <a:p>
            <a:pPr marL="12700">
              <a:lnSpc>
                <a:spcPct val="100000"/>
              </a:lnSpc>
              <a:spcBef>
                <a:spcPts val="5"/>
              </a:spcBef>
            </a:pPr>
            <a:r>
              <a:rPr dirty="0" sz="1050" spc="-10" b="1">
                <a:solidFill>
                  <a:srgbClr val="FF0000"/>
                </a:solidFill>
                <a:latin typeface="游ゴシック"/>
                <a:cs typeface="游ゴシック"/>
              </a:rPr>
              <a:t>（機能獲得</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70"/>
              </a:spcBef>
            </a:pPr>
            <a:endParaRPr sz="1100">
              <a:latin typeface="游ゴシック"/>
              <a:cs typeface="游ゴシック"/>
            </a:endParaRPr>
          </a:p>
          <a:p>
            <a:pPr marL="12700">
              <a:lnSpc>
                <a:spcPct val="100000"/>
              </a:lnSpc>
              <a:spcBef>
                <a:spcPts val="5"/>
              </a:spcBef>
            </a:pPr>
            <a:r>
              <a:rPr dirty="0" sz="1050" spc="-10">
                <a:latin typeface="游ゴシック"/>
                <a:cs typeface="游ゴシック"/>
              </a:rPr>
              <a:t>（14:30)</a:t>
            </a:r>
            <a:endParaRPr sz="1050">
              <a:latin typeface="游ゴシック"/>
              <a:cs typeface="游ゴシック"/>
            </a:endParaRPr>
          </a:p>
          <a:p>
            <a:pPr marL="416559" marR="960119" indent="-403860">
              <a:lnSpc>
                <a:spcPts val="1720"/>
              </a:lnSpc>
              <a:spcBef>
                <a:spcPts val="114"/>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村上先生、最初は、話の取</a:t>
            </a:r>
            <a:r>
              <a:rPr dirty="0" sz="1050" spc="-20">
                <a:latin typeface="游ゴシック"/>
                <a:cs typeface="游ゴシック"/>
              </a:rPr>
              <a:t>っ</a:t>
            </a:r>
            <a:r>
              <a:rPr dirty="0" sz="1050">
                <a:latin typeface="游ゴシック"/>
                <a:cs typeface="游ゴシック"/>
              </a:rPr>
              <a:t>掛</a:t>
            </a:r>
            <a:r>
              <a:rPr dirty="0" sz="1050" spc="-20">
                <a:latin typeface="游ゴシック"/>
                <a:cs typeface="游ゴシック"/>
              </a:rPr>
              <a:t>か</a:t>
            </a:r>
            <a:r>
              <a:rPr dirty="0" sz="1050" spc="-10">
                <a:latin typeface="游ゴシック"/>
                <a:cs typeface="游ゴシック"/>
              </a:rPr>
              <a:t>りとして今アメリカで一番非常に問題に</a:t>
            </a:r>
            <a:r>
              <a:rPr dirty="0" sz="1050" spc="-20">
                <a:latin typeface="游ゴシック"/>
                <a:cs typeface="游ゴシック"/>
              </a:rPr>
              <a:t>な</a:t>
            </a:r>
            <a:r>
              <a:rPr dirty="0" sz="1050">
                <a:latin typeface="游ゴシック"/>
                <a:cs typeface="游ゴシック"/>
              </a:rPr>
              <a:t>っ</a:t>
            </a:r>
            <a:r>
              <a:rPr dirty="0" sz="1050" spc="-50">
                <a:latin typeface="游ゴシック"/>
                <a:cs typeface="游ゴシック"/>
              </a:rPr>
              <a:t>て</a:t>
            </a:r>
            <a:r>
              <a:rPr dirty="0" sz="1050" spc="-10">
                <a:latin typeface="游ゴシック"/>
                <a:cs typeface="游ゴシック"/>
              </a:rPr>
              <a:t>いる</a:t>
            </a:r>
            <a:r>
              <a:rPr dirty="0" sz="1050" spc="-10" b="1">
                <a:latin typeface="游ゴシック"/>
                <a:cs typeface="游ゴシック"/>
              </a:rPr>
              <a:t>機能獲得</a:t>
            </a:r>
            <a:r>
              <a:rPr dirty="0" sz="1050" spc="-10">
                <a:latin typeface="游ゴシック"/>
                <a:cs typeface="游ゴシック"/>
              </a:rPr>
              <a:t>、</a:t>
            </a:r>
            <a:r>
              <a:rPr dirty="0" sz="1050" spc="-20" b="1">
                <a:latin typeface="游ゴシック"/>
                <a:cs typeface="游ゴシック"/>
              </a:rPr>
              <a:t>ゲ</a:t>
            </a:r>
            <a:r>
              <a:rPr dirty="0" sz="1050" b="1">
                <a:latin typeface="游ゴシック"/>
                <a:cs typeface="游ゴシック"/>
              </a:rPr>
              <a:t>イ</a:t>
            </a:r>
            <a:r>
              <a:rPr dirty="0" sz="1050" spc="-20" b="1">
                <a:latin typeface="游ゴシック"/>
                <a:cs typeface="游ゴシック"/>
              </a:rPr>
              <a:t>ン</a:t>
            </a:r>
            <a:r>
              <a:rPr dirty="0" sz="1050" spc="-10" b="1">
                <a:latin typeface="游ゴシック"/>
                <a:cs typeface="游ゴシック"/>
              </a:rPr>
              <a:t>・オブ・ファンクション</a:t>
            </a:r>
            <a:r>
              <a:rPr dirty="0" sz="1050" spc="-10">
                <a:latin typeface="游ゴシック"/>
                <a:cs typeface="游ゴシック"/>
              </a:rPr>
              <a:t>と言われてるの</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け</a:t>
            </a:r>
            <a:r>
              <a:rPr dirty="0" sz="1050" spc="-10">
                <a:latin typeface="游ゴシック"/>
                <a:cs typeface="游ゴシック"/>
              </a:rPr>
              <a:t>ど</a:t>
            </a:r>
            <a:r>
              <a:rPr dirty="0" sz="1050" spc="-50">
                <a:latin typeface="游ゴシック"/>
                <a:cs typeface="游ゴシック"/>
              </a:rPr>
              <a:t>。</a:t>
            </a:r>
            <a:endParaRPr sz="1050">
              <a:latin typeface="游ゴシック"/>
              <a:cs typeface="游ゴシック"/>
            </a:endParaRPr>
          </a:p>
          <a:p>
            <a:pPr marL="416559">
              <a:lnSpc>
                <a:spcPct val="100000"/>
              </a:lnSpc>
              <a:spcBef>
                <a:spcPts val="305"/>
              </a:spcBef>
            </a:pPr>
            <a:r>
              <a:rPr dirty="0" sz="1050" spc="-25">
                <a:latin typeface="游ゴシック"/>
                <a:cs typeface="游ゴシック"/>
              </a:rPr>
              <a:t>これがですね、日本でこの機能獲得を何なのかって調べると、なかなか、わからないんですよね</a:t>
            </a:r>
            <a:endParaRPr sz="1050">
              <a:latin typeface="游ゴシック"/>
              <a:cs typeface="游ゴシック"/>
            </a:endParaRPr>
          </a:p>
          <a:p>
            <a:pPr marL="416559" marR="22860" indent="-403860">
              <a:lnSpc>
                <a:spcPct val="135200"/>
              </a:lnSpc>
              <a:spcBef>
                <a:spcPts val="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多分、生物学者がどういう</a:t>
            </a:r>
            <a:r>
              <a:rPr dirty="0" sz="1050" spc="-20">
                <a:latin typeface="游ゴシック"/>
                <a:cs typeface="游ゴシック"/>
              </a:rPr>
              <a:t>認</a:t>
            </a:r>
            <a:r>
              <a:rPr dirty="0" sz="1050">
                <a:latin typeface="游ゴシック"/>
                <a:cs typeface="游ゴシック"/>
              </a:rPr>
              <a:t>識</a:t>
            </a:r>
            <a:r>
              <a:rPr dirty="0" sz="1050" spc="-20">
                <a:latin typeface="游ゴシック"/>
                <a:cs typeface="游ゴシック"/>
              </a:rPr>
              <a:t>を</a:t>
            </a:r>
            <a:r>
              <a:rPr dirty="0" sz="1050" spc="-10">
                <a:latin typeface="游ゴシック"/>
                <a:cs typeface="游ゴシック"/>
              </a:rPr>
              <a:t>持ってるかっていうあたりからお話をす</a:t>
            </a:r>
            <a:r>
              <a:rPr dirty="0" sz="1050" spc="-20">
                <a:latin typeface="游ゴシック"/>
                <a:cs typeface="游ゴシック"/>
              </a:rPr>
              <a:t>る</a:t>
            </a:r>
            <a:r>
              <a:rPr dirty="0" sz="1050">
                <a:latin typeface="游ゴシック"/>
                <a:cs typeface="游ゴシック"/>
              </a:rPr>
              <a:t>と</a:t>
            </a:r>
            <a:r>
              <a:rPr dirty="0" sz="1050" spc="-20">
                <a:latin typeface="游ゴシック"/>
                <a:cs typeface="游ゴシック"/>
              </a:rPr>
              <a:t>良</a:t>
            </a:r>
            <a:r>
              <a:rPr dirty="0" sz="1050" spc="-10">
                <a:latin typeface="游ゴシック"/>
                <a:cs typeface="游ゴシック"/>
              </a:rPr>
              <a:t>いと思います</a:t>
            </a:r>
            <a:r>
              <a:rPr dirty="0" sz="1050" spc="-50">
                <a:latin typeface="游ゴシック"/>
                <a:cs typeface="游ゴシック"/>
              </a:rPr>
              <a:t>。</a:t>
            </a:r>
            <a:r>
              <a:rPr dirty="0" sz="1050" spc="-10">
                <a:latin typeface="游ゴシック"/>
                <a:cs typeface="游ゴシック"/>
              </a:rPr>
              <a:t>普通どういうこ</a:t>
            </a:r>
            <a:r>
              <a:rPr dirty="0" sz="1050" spc="-20">
                <a:latin typeface="游ゴシック"/>
                <a:cs typeface="游ゴシック"/>
              </a:rPr>
              <a:t>と</a:t>
            </a:r>
            <a:r>
              <a:rPr dirty="0" sz="1050">
                <a:latin typeface="游ゴシック"/>
                <a:cs typeface="游ゴシック"/>
              </a:rPr>
              <a:t>を</a:t>
            </a:r>
            <a:r>
              <a:rPr dirty="0" sz="1050" spc="-20">
                <a:latin typeface="游ゴシック"/>
                <a:cs typeface="游ゴシック"/>
              </a:rPr>
              <a:t>言</a:t>
            </a:r>
            <a:r>
              <a:rPr dirty="0" sz="1050" spc="-10">
                <a:latin typeface="游ゴシック"/>
                <a:cs typeface="游ゴシック"/>
              </a:rPr>
              <a:t>ったりするのかってことですね</a:t>
            </a:r>
            <a:r>
              <a:rPr dirty="0" sz="1050" spc="-50">
                <a:latin typeface="游ゴシック"/>
                <a:cs typeface="游ゴシック"/>
              </a:rPr>
              <a:t>。</a:t>
            </a:r>
            <a:endParaRPr sz="1050">
              <a:latin typeface="游ゴシック"/>
              <a:cs typeface="游ゴシック"/>
            </a:endParaRPr>
          </a:p>
          <a:p>
            <a:pPr marL="281940" marR="21590" indent="137160">
              <a:lnSpc>
                <a:spcPts val="1720"/>
              </a:lnSpc>
              <a:spcBef>
                <a:spcPts val="114"/>
              </a:spcBef>
            </a:pPr>
            <a:r>
              <a:rPr dirty="0" sz="1050" spc="5">
                <a:latin typeface="游ゴシック"/>
                <a:cs typeface="游ゴシック"/>
              </a:rPr>
              <a:t>機能には二つありまして、我々が遺伝子を見つけたときに、それがどういう働きをしているか調</a:t>
            </a:r>
            <a:r>
              <a:rPr dirty="0" sz="1050" spc="-10">
                <a:latin typeface="游ゴシック"/>
                <a:cs typeface="游ゴシック"/>
              </a:rPr>
              <a:t>べるわけです。</a:t>
            </a:r>
            <a:endParaRPr sz="1050">
              <a:latin typeface="游ゴシック"/>
              <a:cs typeface="游ゴシック"/>
            </a:endParaRPr>
          </a:p>
          <a:p>
            <a:pPr marL="416559">
              <a:lnSpc>
                <a:spcPct val="100000"/>
              </a:lnSpc>
              <a:spcBef>
                <a:spcPts val="305"/>
              </a:spcBef>
            </a:pPr>
            <a:r>
              <a:rPr dirty="0" sz="1050" spc="-20">
                <a:latin typeface="游ゴシック"/>
                <a:cs typeface="游ゴシック"/>
              </a:rPr>
              <a:t>二つあるのです。</a:t>
            </a:r>
            <a:endParaRPr sz="1050">
              <a:latin typeface="游ゴシック"/>
              <a:cs typeface="游ゴシック"/>
            </a:endParaRPr>
          </a:p>
        </p:txBody>
      </p:sp>
      <p:pic>
        <p:nvPicPr>
          <p:cNvPr id="3" name="object 3" descr=""/>
          <p:cNvPicPr/>
          <p:nvPr/>
        </p:nvPicPr>
        <p:blipFill>
          <a:blip r:embed="rId2" cstate="print"/>
          <a:stretch>
            <a:fillRect/>
          </a:stretch>
        </p:blipFill>
        <p:spPr>
          <a:xfrm>
            <a:off x="987552" y="6618734"/>
            <a:ext cx="5401056" cy="3084576"/>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30</a:t>
            </a:r>
            <a:r>
              <a:rPr dirty="0" baseline="2645" sz="1575" spc="-37">
                <a:latin typeface="游ゴシック"/>
                <a:cs typeface="游ゴシック"/>
              </a:rPr>
              <a:t>-</a:t>
            </a:r>
            <a:endParaRPr baseline="2645" sz="1575">
              <a:latin typeface="游ゴシック"/>
              <a:cs typeface="游ゴシック"/>
            </a:endParaRPr>
          </a:p>
        </p:txBody>
      </p:sp>
      <p:sp>
        <p:nvSpPr>
          <p:cNvPr id="2" name="object 2" descr=""/>
          <p:cNvSpPr txBox="1"/>
          <p:nvPr/>
        </p:nvSpPr>
        <p:spPr>
          <a:xfrm>
            <a:off x="706627" y="989178"/>
            <a:ext cx="6327140" cy="6092825"/>
          </a:xfrm>
          <a:prstGeom prst="rect">
            <a:avLst/>
          </a:prstGeom>
        </p:spPr>
        <p:txBody>
          <a:bodyPr wrap="square" lIns="0" tIns="69215" rIns="0" bIns="0" rtlCol="0" vert="horz">
            <a:spAutoFit/>
          </a:bodyPr>
          <a:lstStyle/>
          <a:p>
            <a:pPr marL="550545">
              <a:lnSpc>
                <a:spcPct val="100000"/>
              </a:lnSpc>
              <a:spcBef>
                <a:spcPts val="545"/>
              </a:spcBef>
            </a:pPr>
            <a:r>
              <a:rPr dirty="0" sz="1050" spc="-10">
                <a:latin typeface="游ゴシック"/>
                <a:cs typeface="游ゴシック"/>
              </a:rPr>
              <a:t>これが</a:t>
            </a:r>
            <a:r>
              <a:rPr dirty="0" sz="1050" spc="-15" b="1">
                <a:latin typeface="游ゴシック"/>
                <a:cs typeface="游ゴシック"/>
              </a:rPr>
              <a:t>ウイルスでありまして、抗体がつく</a:t>
            </a:r>
            <a:r>
              <a:rPr dirty="0" sz="1050" spc="-15">
                <a:latin typeface="游ゴシック"/>
                <a:cs typeface="游ゴシック"/>
              </a:rPr>
              <a:t>じゃないですか。</a:t>
            </a:r>
            <a:endParaRPr sz="1050">
              <a:latin typeface="游ゴシック"/>
              <a:cs typeface="游ゴシック"/>
            </a:endParaRPr>
          </a:p>
          <a:p>
            <a:pPr marL="416559" marR="6350" indent="137160">
              <a:lnSpc>
                <a:spcPct val="135200"/>
              </a:lnSpc>
            </a:pPr>
            <a:r>
              <a:rPr dirty="0" sz="1050" spc="20" b="1">
                <a:latin typeface="游ゴシック"/>
                <a:cs typeface="游ゴシック"/>
              </a:rPr>
              <a:t>その抗体が引き金になり</a:t>
            </a:r>
            <a:r>
              <a:rPr dirty="0" sz="1050" spc="20">
                <a:latin typeface="游ゴシック"/>
                <a:cs typeface="游ゴシック"/>
              </a:rPr>
              <a:t>まして本来だったら、本来であるならば、</a:t>
            </a:r>
            <a:r>
              <a:rPr dirty="0" sz="1050" spc="10" b="1">
                <a:latin typeface="游ゴシック"/>
                <a:cs typeface="游ゴシック"/>
              </a:rPr>
              <a:t>リンパ球系の細胞に感染し</a:t>
            </a:r>
            <a:r>
              <a:rPr dirty="0" sz="1050" spc="-5" b="1">
                <a:latin typeface="游ゴシック"/>
                <a:cs typeface="游ゴシック"/>
              </a:rPr>
              <a:t>ない</a:t>
            </a:r>
            <a:r>
              <a:rPr dirty="0" sz="1050" spc="-5" b="1">
                <a:solidFill>
                  <a:srgbClr val="0000FF"/>
                </a:solidFill>
                <a:latin typeface="游ゴシック"/>
                <a:cs typeface="游ゴシック"/>
              </a:rPr>
              <a:t>はずが感染するようになっていて</a:t>
            </a:r>
            <a:r>
              <a:rPr dirty="0" sz="1050" spc="-15">
                <a:latin typeface="游ゴシック"/>
                <a:cs typeface="游ゴシック"/>
              </a:rPr>
              <a:t>、もう入ってるんですよ、細胞内に。</a:t>
            </a:r>
            <a:endParaRPr sz="1050">
              <a:latin typeface="游ゴシック"/>
              <a:cs typeface="游ゴシック"/>
            </a:endParaRPr>
          </a:p>
          <a:p>
            <a:pPr marL="550545">
              <a:lnSpc>
                <a:spcPct val="100000"/>
              </a:lnSpc>
              <a:spcBef>
                <a:spcPts val="455"/>
              </a:spcBef>
            </a:pPr>
            <a:r>
              <a:rPr dirty="0" sz="1050" spc="-15">
                <a:latin typeface="游ゴシック"/>
                <a:cs typeface="游ゴシック"/>
              </a:rPr>
              <a:t>そういう論文があります、既に。</a:t>
            </a:r>
            <a:endParaRPr sz="1050">
              <a:latin typeface="游ゴシック"/>
              <a:cs typeface="游ゴシック"/>
            </a:endParaRPr>
          </a:p>
          <a:p>
            <a:pPr marL="416559" marR="6350" indent="137160">
              <a:lnSpc>
                <a:spcPct val="135200"/>
              </a:lnSpc>
              <a:tabLst>
                <a:tab pos="2182495" algn="l"/>
              </a:tabLst>
            </a:pPr>
            <a:r>
              <a:rPr dirty="0" sz="1050">
                <a:latin typeface="游ゴシック"/>
                <a:cs typeface="游ゴシック"/>
              </a:rPr>
              <a:t>（</a:t>
            </a:r>
            <a:r>
              <a:rPr dirty="0" u="sng" sz="1050">
                <a:solidFill>
                  <a:srgbClr val="FF0000"/>
                </a:solidFill>
                <a:uFill>
                  <a:solidFill>
                    <a:srgbClr val="FF0000"/>
                  </a:solidFill>
                </a:uFill>
                <a:latin typeface="游ゴシック"/>
                <a:cs typeface="游ゴシック"/>
              </a:rPr>
              <a:t>リンパ球系の細胞内</a:t>
            </a:r>
            <a:r>
              <a:rPr dirty="0" u="sng" sz="1050" spc="-50">
                <a:solidFill>
                  <a:srgbClr val="FF0000"/>
                </a:solidFill>
                <a:uFill>
                  <a:solidFill>
                    <a:srgbClr val="FF0000"/>
                  </a:solidFill>
                </a:uFill>
                <a:latin typeface="游ゴシック"/>
                <a:cs typeface="游ゴシック"/>
              </a:rPr>
              <a:t>で</a:t>
            </a:r>
            <a:r>
              <a:rPr dirty="0" u="sng" sz="1050">
                <a:solidFill>
                  <a:srgbClr val="FF0000"/>
                </a:solidFill>
                <a:uFill>
                  <a:solidFill>
                    <a:srgbClr val="FF0000"/>
                  </a:solidFill>
                </a:uFill>
                <a:latin typeface="游ゴシック"/>
                <a:cs typeface="游ゴシック"/>
              </a:rPr>
              <a:t>	</a:t>
            </a:r>
            <a:r>
              <a:rPr dirty="0" u="sng" sz="1050" spc="-10">
                <a:solidFill>
                  <a:srgbClr val="FF0000"/>
                </a:solidFill>
                <a:uFill>
                  <a:solidFill>
                    <a:srgbClr val="FF0000"/>
                  </a:solidFill>
                </a:uFill>
                <a:latin typeface="游ゴシック"/>
                <a:cs typeface="游ゴシック"/>
              </a:rPr>
              <a:t>（</a:t>
            </a:r>
            <a:r>
              <a:rPr dirty="0" u="sng" sz="1050" b="1">
                <a:solidFill>
                  <a:srgbClr val="FF0000"/>
                </a:solidFill>
                <a:uFill>
                  <a:solidFill>
                    <a:srgbClr val="FF0000"/>
                  </a:solidFill>
                </a:uFill>
                <a:latin typeface="游ゴシック"/>
                <a:cs typeface="游ゴシック"/>
              </a:rPr>
              <a:t>村</a:t>
            </a:r>
            <a:r>
              <a:rPr dirty="0" u="sng" sz="1050" spc="-10" b="1">
                <a:solidFill>
                  <a:srgbClr val="FF0000"/>
                </a:solidFill>
                <a:uFill>
                  <a:solidFill>
                    <a:srgbClr val="FF0000"/>
                  </a:solidFill>
                </a:uFill>
                <a:latin typeface="游ゴシック"/>
                <a:cs typeface="游ゴシック"/>
              </a:rPr>
              <a:t>上</a:t>
            </a:r>
            <a:r>
              <a:rPr dirty="0" u="sng" sz="1050" b="1">
                <a:solidFill>
                  <a:srgbClr val="FF0000"/>
                </a:solidFill>
                <a:uFill>
                  <a:solidFill>
                    <a:srgbClr val="FF0000"/>
                  </a:solidFill>
                </a:uFill>
                <a:latin typeface="游ゴシック"/>
                <a:cs typeface="游ゴシック"/>
              </a:rPr>
              <a:t>先生加筆</a:t>
            </a:r>
            <a:r>
              <a:rPr dirty="0" u="sng" sz="1050" spc="-540" b="1">
                <a:solidFill>
                  <a:srgbClr val="FF0000"/>
                </a:solidFill>
                <a:uFill>
                  <a:solidFill>
                    <a:srgbClr val="FF0000"/>
                  </a:solidFill>
                </a:uFill>
                <a:latin typeface="游ゴシック"/>
                <a:cs typeface="游ゴシック"/>
              </a:rPr>
              <a:t>）</a:t>
            </a:r>
            <a:r>
              <a:rPr dirty="0" u="sng" sz="1050" spc="10">
                <a:uFill>
                  <a:solidFill>
                    <a:srgbClr val="FF0000"/>
                  </a:solidFill>
                </a:uFill>
                <a:latin typeface="游ゴシック"/>
                <a:cs typeface="游ゴシック"/>
              </a:rPr>
              <a:t>）</a:t>
            </a:r>
            <a:r>
              <a:rPr dirty="0" sz="1050">
                <a:latin typeface="游ゴシック"/>
                <a:cs typeface="游ゴシック"/>
              </a:rPr>
              <a:t>増えてない</a:t>
            </a:r>
            <a:r>
              <a:rPr dirty="0" sz="1050" spc="-10">
                <a:latin typeface="游ゴシック"/>
                <a:cs typeface="游ゴシック"/>
              </a:rPr>
              <a:t>か</a:t>
            </a:r>
            <a:r>
              <a:rPr dirty="0" sz="1050">
                <a:latin typeface="游ゴシック"/>
                <a:cs typeface="游ゴシック"/>
              </a:rPr>
              <a:t>ら、恐らく重大な問</a:t>
            </a:r>
            <a:r>
              <a:rPr dirty="0" sz="1050" spc="-10">
                <a:latin typeface="游ゴシック"/>
                <a:cs typeface="游ゴシック"/>
              </a:rPr>
              <a:t>題</a:t>
            </a:r>
            <a:r>
              <a:rPr dirty="0" sz="1050">
                <a:latin typeface="游ゴシック"/>
                <a:cs typeface="游ゴシック"/>
              </a:rPr>
              <a:t>になってな</a:t>
            </a:r>
            <a:r>
              <a:rPr dirty="0" sz="1050" spc="-50">
                <a:latin typeface="游ゴシック"/>
                <a:cs typeface="游ゴシック"/>
              </a:rPr>
              <a:t>い</a:t>
            </a:r>
            <a:r>
              <a:rPr dirty="0" sz="1050" spc="-10">
                <a:latin typeface="游ゴシック"/>
                <a:cs typeface="游ゴシック"/>
              </a:rPr>
              <a:t>んです</a:t>
            </a:r>
            <a:r>
              <a:rPr dirty="0" sz="1050" spc="-50">
                <a:latin typeface="游ゴシック"/>
                <a:cs typeface="游ゴシック"/>
              </a:rPr>
              <a:t>。</a:t>
            </a:r>
            <a:endParaRPr sz="1050">
              <a:latin typeface="游ゴシック"/>
              <a:cs typeface="游ゴシック"/>
            </a:endParaRPr>
          </a:p>
          <a:p>
            <a:pPr marL="416559" marR="6350" indent="137160">
              <a:lnSpc>
                <a:spcPct val="135200"/>
              </a:lnSpc>
              <a:tabLst>
                <a:tab pos="3806825" algn="l"/>
              </a:tabLst>
            </a:pPr>
            <a:r>
              <a:rPr dirty="0" sz="1050">
                <a:latin typeface="游ゴシック"/>
                <a:cs typeface="游ゴシック"/>
              </a:rPr>
              <a:t>これ変異が進んでいって</a:t>
            </a:r>
            <a:r>
              <a:rPr dirty="0" sz="1050" spc="-535">
                <a:latin typeface="游ゴシック"/>
                <a:cs typeface="游ゴシック"/>
              </a:rPr>
              <a:t>、</a:t>
            </a:r>
            <a:r>
              <a:rPr dirty="0" sz="1050">
                <a:latin typeface="游ゴシック"/>
                <a:cs typeface="游ゴシック"/>
              </a:rPr>
              <a:t>（</a:t>
            </a:r>
            <a:r>
              <a:rPr dirty="0" u="sng" sz="1050">
                <a:solidFill>
                  <a:srgbClr val="FF0000"/>
                </a:solidFill>
                <a:uFill>
                  <a:solidFill>
                    <a:srgbClr val="FF0000"/>
                  </a:solidFill>
                </a:uFill>
                <a:latin typeface="游ゴシック"/>
                <a:cs typeface="游ゴシック"/>
              </a:rPr>
              <a:t>変異</a:t>
            </a:r>
            <a:r>
              <a:rPr dirty="0" u="sng" sz="1050" spc="-10">
                <a:solidFill>
                  <a:srgbClr val="FF0000"/>
                </a:solidFill>
                <a:uFill>
                  <a:solidFill>
                    <a:srgbClr val="FF0000"/>
                  </a:solidFill>
                </a:uFill>
                <a:latin typeface="游ゴシック"/>
                <a:cs typeface="游ゴシック"/>
              </a:rPr>
              <a:t>し</a:t>
            </a:r>
            <a:r>
              <a:rPr dirty="0" u="sng" sz="1050">
                <a:solidFill>
                  <a:srgbClr val="FF0000"/>
                </a:solidFill>
                <a:uFill>
                  <a:solidFill>
                    <a:srgbClr val="FF0000"/>
                  </a:solidFill>
                </a:uFill>
                <a:latin typeface="游ゴシック"/>
                <a:cs typeface="游ゴシック"/>
              </a:rPr>
              <a:t>たウイルスがリンパ球</a:t>
            </a:r>
            <a:r>
              <a:rPr dirty="0" u="sng" sz="1050" spc="-10">
                <a:solidFill>
                  <a:srgbClr val="FF0000"/>
                </a:solidFill>
                <a:uFill>
                  <a:solidFill>
                    <a:srgbClr val="FF0000"/>
                  </a:solidFill>
                </a:uFill>
                <a:latin typeface="游ゴシック"/>
                <a:cs typeface="游ゴシック"/>
              </a:rPr>
              <a:t>系</a:t>
            </a:r>
            <a:r>
              <a:rPr dirty="0" u="sng" sz="1050">
                <a:solidFill>
                  <a:srgbClr val="FF0000"/>
                </a:solidFill>
                <a:uFill>
                  <a:solidFill>
                    <a:srgbClr val="FF0000"/>
                  </a:solidFill>
                </a:uFill>
                <a:latin typeface="游ゴシック"/>
                <a:cs typeface="游ゴシック"/>
              </a:rPr>
              <a:t>の細胞で増殖するよ</a:t>
            </a:r>
            <a:r>
              <a:rPr dirty="0" u="sng" sz="1050" spc="-10">
                <a:solidFill>
                  <a:srgbClr val="FF0000"/>
                </a:solidFill>
                <a:uFill>
                  <a:solidFill>
                    <a:srgbClr val="FF0000"/>
                  </a:solidFill>
                </a:uFill>
                <a:latin typeface="游ゴシック"/>
                <a:cs typeface="游ゴシック"/>
              </a:rPr>
              <a:t>う</a:t>
            </a:r>
            <a:r>
              <a:rPr dirty="0" u="sng" sz="1050">
                <a:solidFill>
                  <a:srgbClr val="FF0000"/>
                </a:solidFill>
                <a:uFill>
                  <a:solidFill>
                    <a:srgbClr val="FF0000"/>
                  </a:solidFill>
                </a:uFill>
                <a:latin typeface="游ゴシック"/>
                <a:cs typeface="游ゴシック"/>
              </a:rPr>
              <a:t>になってし</a:t>
            </a:r>
            <a:r>
              <a:rPr dirty="0" u="sng" sz="1050" spc="-50">
                <a:solidFill>
                  <a:srgbClr val="FF0000"/>
                </a:solidFill>
                <a:uFill>
                  <a:solidFill>
                    <a:srgbClr val="FF0000"/>
                  </a:solidFill>
                </a:uFill>
                <a:latin typeface="游ゴシック"/>
                <a:cs typeface="游ゴシック"/>
              </a:rPr>
              <a:t>ま</a:t>
            </a:r>
            <a:r>
              <a:rPr dirty="0" u="sng" sz="1050" spc="500">
                <a:solidFill>
                  <a:srgbClr val="FF0000"/>
                </a:solidFill>
                <a:uFill>
                  <a:solidFill>
                    <a:srgbClr val="FF0000"/>
                  </a:solidFill>
                </a:uFill>
                <a:latin typeface="游ゴシック"/>
                <a:cs typeface="游ゴシック"/>
              </a:rPr>
              <a:t>                                     </a:t>
            </a:r>
            <a:r>
              <a:rPr dirty="0" u="sng" sz="1050">
                <a:solidFill>
                  <a:srgbClr val="FF0000"/>
                </a:solidFill>
                <a:uFill>
                  <a:solidFill>
                    <a:srgbClr val="FF0000"/>
                  </a:solidFill>
                </a:uFill>
                <a:latin typeface="游ゴシック"/>
                <a:cs typeface="游ゴシック"/>
              </a:rPr>
              <a:t>うと免疫系の細胞が死滅して</a:t>
            </a:r>
            <a:r>
              <a:rPr dirty="0" u="sng" sz="1050" spc="-10">
                <a:solidFill>
                  <a:srgbClr val="FF0000"/>
                </a:solidFill>
                <a:uFill>
                  <a:solidFill>
                    <a:srgbClr val="FF0000"/>
                  </a:solidFill>
                </a:uFill>
                <a:latin typeface="游ゴシック"/>
                <a:cs typeface="游ゴシック"/>
              </a:rPr>
              <a:t>し</a:t>
            </a:r>
            <a:r>
              <a:rPr dirty="0" u="sng" sz="1050">
                <a:solidFill>
                  <a:srgbClr val="FF0000"/>
                </a:solidFill>
                <a:uFill>
                  <a:solidFill>
                    <a:srgbClr val="FF0000"/>
                  </a:solidFill>
                </a:uFill>
                <a:latin typeface="游ゴシック"/>
                <a:cs typeface="游ゴシック"/>
              </a:rPr>
              <a:t>ま</a:t>
            </a:r>
            <a:r>
              <a:rPr dirty="0" u="sng" sz="1050" spc="-10">
                <a:solidFill>
                  <a:srgbClr val="FF0000"/>
                </a:solidFill>
                <a:uFill>
                  <a:solidFill>
                    <a:srgbClr val="FF0000"/>
                  </a:solidFill>
                </a:uFill>
                <a:latin typeface="游ゴシック"/>
                <a:cs typeface="游ゴシック"/>
              </a:rPr>
              <a:t>い</a:t>
            </a:r>
            <a:r>
              <a:rPr dirty="0" u="sng" sz="1050">
                <a:solidFill>
                  <a:srgbClr val="FF0000"/>
                </a:solidFill>
                <a:uFill>
                  <a:solidFill>
                    <a:srgbClr val="FF0000"/>
                  </a:solidFill>
                </a:uFill>
                <a:latin typeface="游ゴシック"/>
                <a:cs typeface="游ゴシック"/>
              </a:rPr>
              <a:t>ます。その結果</a:t>
            </a:r>
            <a:r>
              <a:rPr dirty="0" u="sng" sz="1050" spc="-50">
                <a:solidFill>
                  <a:srgbClr val="FF0000"/>
                </a:solidFill>
                <a:uFill>
                  <a:solidFill>
                    <a:srgbClr val="FF0000"/>
                  </a:solidFill>
                </a:uFill>
                <a:latin typeface="游ゴシック"/>
                <a:cs typeface="游ゴシック"/>
              </a:rPr>
              <a:t>、</a:t>
            </a:r>
            <a:r>
              <a:rPr dirty="0" u="sng" sz="1050">
                <a:solidFill>
                  <a:srgbClr val="FF0000"/>
                </a:solidFill>
                <a:uFill>
                  <a:solidFill>
                    <a:srgbClr val="FF0000"/>
                  </a:solidFill>
                </a:uFill>
                <a:latin typeface="游ゴシック"/>
                <a:cs typeface="游ゴシック"/>
              </a:rPr>
              <a:t>	（</a:t>
            </a:r>
            <a:r>
              <a:rPr dirty="0" u="sng" sz="1050" b="1">
                <a:solidFill>
                  <a:srgbClr val="FF0000"/>
                </a:solidFill>
                <a:uFill>
                  <a:solidFill>
                    <a:srgbClr val="FF0000"/>
                  </a:solidFill>
                </a:uFill>
                <a:latin typeface="游ゴシック"/>
                <a:cs typeface="游ゴシック"/>
              </a:rPr>
              <a:t>村上先生加筆</a:t>
            </a:r>
            <a:r>
              <a:rPr dirty="0" u="sng" sz="1050" spc="-530" b="1">
                <a:solidFill>
                  <a:srgbClr val="FF0000"/>
                </a:solidFill>
                <a:uFill>
                  <a:solidFill>
                    <a:srgbClr val="FF0000"/>
                  </a:solidFill>
                </a:uFill>
                <a:latin typeface="游ゴシック"/>
                <a:cs typeface="游ゴシック"/>
              </a:rPr>
              <a:t>）</a:t>
            </a:r>
            <a:r>
              <a:rPr dirty="0" u="sng" sz="1050" spc="5">
                <a:uFill>
                  <a:solidFill>
                    <a:srgbClr val="FF0000"/>
                  </a:solidFill>
                </a:uFill>
                <a:latin typeface="游ゴシック"/>
                <a:cs typeface="游ゴシック"/>
              </a:rPr>
              <a:t>）</a:t>
            </a:r>
            <a:r>
              <a:rPr dirty="0" sz="1050" strike="sngStrike">
                <a:latin typeface="游ゴシック"/>
                <a:cs typeface="游ゴシック"/>
              </a:rPr>
              <a:t>このあ</a:t>
            </a:r>
            <a:r>
              <a:rPr dirty="0" sz="1050" spc="-10" strike="sngStrike">
                <a:latin typeface="游ゴシック"/>
                <a:cs typeface="游ゴシック"/>
              </a:rPr>
              <a:t>た</a:t>
            </a:r>
            <a:r>
              <a:rPr dirty="0" sz="1050" strike="sngStrike">
                <a:latin typeface="游ゴシック"/>
                <a:cs typeface="游ゴシック"/>
              </a:rPr>
              <a:t>りで増える</a:t>
            </a:r>
            <a:r>
              <a:rPr dirty="0" sz="1050" spc="-50" strike="sngStrike">
                <a:latin typeface="游ゴシック"/>
                <a:cs typeface="游ゴシック"/>
              </a:rPr>
              <a:t>よ</a:t>
            </a:r>
            <a:endParaRPr sz="1050">
              <a:latin typeface="游ゴシック"/>
              <a:cs typeface="游ゴシック"/>
            </a:endParaRPr>
          </a:p>
          <a:p>
            <a:pPr marL="416559">
              <a:lnSpc>
                <a:spcPct val="100000"/>
              </a:lnSpc>
              <a:spcBef>
                <a:spcPts val="455"/>
              </a:spcBef>
            </a:pPr>
            <a:r>
              <a:rPr dirty="0" sz="1050" spc="-10" strike="sngStrike">
                <a:latin typeface="游ゴシック"/>
                <a:cs typeface="游ゴシック"/>
              </a:rPr>
              <a:t>うになっちゃいますね、</a:t>
            </a:r>
            <a:r>
              <a:rPr dirty="0" sz="1050" spc="-15" b="1" strike="noStrike">
                <a:latin typeface="游ゴシック"/>
                <a:cs typeface="游ゴシック"/>
              </a:rPr>
              <a:t>免疫の細胞がいなくなります</a:t>
            </a:r>
            <a:r>
              <a:rPr dirty="0" sz="1050" spc="-25" strike="noStrike">
                <a:latin typeface="游ゴシック"/>
                <a:cs typeface="游ゴシック"/>
              </a:rPr>
              <a:t>よね。</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こういうふうなリスクがあるんですよ。だからやらない方がいいんですね。</a:t>
            </a:r>
            <a:endParaRPr sz="1050">
              <a:latin typeface="游ゴシック"/>
              <a:cs typeface="游ゴシック"/>
            </a:endParaRPr>
          </a:p>
          <a:p>
            <a:pPr marL="12700">
              <a:lnSpc>
                <a:spcPct val="100000"/>
              </a:lnSpc>
              <a:spcBef>
                <a:spcPts val="445"/>
              </a:spcBef>
              <a:tabLst>
                <a:tab pos="550545" algn="l"/>
              </a:tabLst>
            </a:pPr>
            <a:r>
              <a:rPr dirty="0" sz="1050" b="1">
                <a:latin typeface="游ゴシック"/>
                <a:cs typeface="游ゴシック"/>
              </a:rPr>
              <a:t>及</a:t>
            </a:r>
            <a:r>
              <a:rPr dirty="0" sz="1050" spc="-10" b="1">
                <a:latin typeface="游ゴシック"/>
                <a:cs typeface="游ゴシック"/>
              </a:rPr>
              <a:t>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a:t>
            </a:r>
            <a:r>
              <a:rPr dirty="0" sz="1050">
                <a:latin typeface="游ゴシック"/>
                <a:cs typeface="游ゴシック"/>
              </a:rPr>
              <a:t>る</a:t>
            </a:r>
            <a:r>
              <a:rPr dirty="0" sz="1050" spc="-10">
                <a:latin typeface="游ゴシック"/>
                <a:cs typeface="游ゴシック"/>
              </a:rPr>
              <a:t>ほど、先生</a:t>
            </a:r>
            <a:r>
              <a:rPr dirty="0" sz="1050">
                <a:latin typeface="游ゴシック"/>
                <a:cs typeface="游ゴシック"/>
              </a:rPr>
              <a:t>そ</a:t>
            </a:r>
            <a:r>
              <a:rPr dirty="0" sz="1050" spc="-10">
                <a:latin typeface="游ゴシック"/>
                <a:cs typeface="游ゴシック"/>
              </a:rPr>
              <a:t>のリンパに</a:t>
            </a:r>
            <a:r>
              <a:rPr dirty="0" sz="1050">
                <a:latin typeface="游ゴシック"/>
                <a:cs typeface="游ゴシック"/>
              </a:rPr>
              <a:t>入</a:t>
            </a:r>
            <a:r>
              <a:rPr dirty="0" sz="1050" spc="-10">
                <a:latin typeface="游ゴシック"/>
                <a:cs typeface="游ゴシック"/>
              </a:rPr>
              <a:t>るって</a:t>
            </a:r>
            <a:r>
              <a:rPr dirty="0" sz="1050">
                <a:latin typeface="游ゴシック"/>
                <a:cs typeface="游ゴシック"/>
              </a:rPr>
              <a:t>の</a:t>
            </a:r>
            <a:r>
              <a:rPr dirty="0" sz="1050" spc="-10">
                <a:latin typeface="游ゴシック"/>
                <a:cs typeface="游ゴシック"/>
              </a:rPr>
              <a:t>は、これmRNAがリン</a:t>
            </a:r>
            <a:r>
              <a:rPr dirty="0" sz="1050">
                <a:latin typeface="游ゴシック"/>
                <a:cs typeface="游ゴシック"/>
              </a:rPr>
              <a:t>パ</a:t>
            </a:r>
            <a:r>
              <a:rPr dirty="0" sz="1050" spc="-20">
                <a:latin typeface="游ゴシック"/>
                <a:cs typeface="游ゴシック"/>
              </a:rPr>
              <a:t>の</a:t>
            </a:r>
            <a:r>
              <a:rPr dirty="0" sz="1050" spc="-10">
                <a:latin typeface="游ゴシック"/>
                <a:cs typeface="游ゴシック"/>
              </a:rPr>
              <a:t>流れ通していくかというか</a:t>
            </a:r>
            <a:r>
              <a:rPr dirty="0" sz="1050" spc="-50">
                <a:latin typeface="游ゴシック"/>
                <a:cs typeface="游ゴシック"/>
              </a:rPr>
              <a:t>・</a:t>
            </a:r>
            <a:endParaRPr sz="1050">
              <a:latin typeface="游ゴシック"/>
              <a:cs typeface="游ゴシック"/>
            </a:endParaRPr>
          </a:p>
          <a:p>
            <a:pPr marL="416559">
              <a:lnSpc>
                <a:spcPct val="100000"/>
              </a:lnSpc>
              <a:spcBef>
                <a:spcPts val="445"/>
              </a:spcBef>
            </a:pPr>
            <a:r>
              <a:rPr dirty="0" sz="1050" spc="-15">
                <a:latin typeface="游ゴシック"/>
                <a:cs typeface="游ゴシック"/>
              </a:rPr>
              <a:t>・・流れているんですか。</a:t>
            </a:r>
            <a:endParaRPr sz="1050">
              <a:latin typeface="游ゴシック"/>
              <a:cs typeface="游ゴシック"/>
            </a:endParaRPr>
          </a:p>
          <a:p>
            <a:pPr marL="416559" marR="7620" indent="-403860">
              <a:lnSpc>
                <a:spcPts val="1720"/>
              </a:lnSpc>
              <a:spcBef>
                <a:spcPts val="114"/>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と言うよりも、多分</a:t>
            </a:r>
            <a:r>
              <a:rPr dirty="0" sz="1050" spc="-10" b="1">
                <a:latin typeface="游ゴシック"/>
                <a:cs typeface="游ゴシック"/>
              </a:rPr>
              <a:t>メッセ</a:t>
            </a:r>
            <a:r>
              <a:rPr dirty="0" sz="1050" spc="-20" b="1">
                <a:latin typeface="游ゴシック"/>
                <a:cs typeface="游ゴシック"/>
              </a:rPr>
              <a:t>ン</a:t>
            </a:r>
            <a:r>
              <a:rPr dirty="0" sz="1050" b="1">
                <a:latin typeface="游ゴシック"/>
                <a:cs typeface="游ゴシック"/>
              </a:rPr>
              <a:t>ジ</a:t>
            </a:r>
            <a:r>
              <a:rPr dirty="0" sz="1050" spc="-20" b="1">
                <a:latin typeface="游ゴシック"/>
                <a:cs typeface="游ゴシック"/>
              </a:rPr>
              <a:t>ャ</a:t>
            </a:r>
            <a:r>
              <a:rPr dirty="0" sz="1050" spc="-10" b="1">
                <a:latin typeface="游ゴシック"/>
                <a:cs typeface="游ゴシック"/>
              </a:rPr>
              <a:t>ー型のワクチンで誘導した抗体がくっ付</a:t>
            </a:r>
            <a:r>
              <a:rPr dirty="0" sz="1050" spc="-20" b="1">
                <a:latin typeface="游ゴシック"/>
                <a:cs typeface="游ゴシック"/>
              </a:rPr>
              <a:t>い</a:t>
            </a:r>
            <a:r>
              <a:rPr dirty="0" sz="1050" b="1">
                <a:latin typeface="游ゴシック"/>
                <a:cs typeface="游ゴシック"/>
              </a:rPr>
              <a:t>て</a:t>
            </a:r>
            <a:r>
              <a:rPr dirty="0" sz="1050" spc="-20" b="1">
                <a:latin typeface="游ゴシック"/>
                <a:cs typeface="游ゴシック"/>
              </a:rPr>
              <a:t>い</a:t>
            </a:r>
            <a:r>
              <a:rPr dirty="0" sz="1050" spc="-10" b="1">
                <a:latin typeface="游ゴシック"/>
                <a:cs typeface="游ゴシック"/>
              </a:rPr>
              <a:t>るわけですよ</a:t>
            </a:r>
            <a:r>
              <a:rPr dirty="0" sz="1050" spc="-50" b="1">
                <a:latin typeface="游ゴシック"/>
                <a:cs typeface="游ゴシック"/>
              </a:rPr>
              <a:t>、</a:t>
            </a:r>
            <a:r>
              <a:rPr dirty="0" sz="1050" spc="-10" b="1">
                <a:latin typeface="游ゴシック"/>
                <a:cs typeface="游ゴシック"/>
              </a:rPr>
              <a:t>ウィルスに</a:t>
            </a:r>
            <a:r>
              <a:rPr dirty="0" sz="1050" spc="-50">
                <a:latin typeface="游ゴシック"/>
                <a:cs typeface="游ゴシック"/>
              </a:rPr>
              <a:t>。</a:t>
            </a:r>
            <a:endParaRPr sz="1050">
              <a:latin typeface="游ゴシック"/>
              <a:cs typeface="游ゴシック"/>
            </a:endParaRPr>
          </a:p>
          <a:p>
            <a:pPr marL="550545">
              <a:lnSpc>
                <a:spcPct val="100000"/>
              </a:lnSpc>
              <a:spcBef>
                <a:spcPts val="309"/>
              </a:spcBef>
            </a:pPr>
            <a:r>
              <a:rPr dirty="0" sz="1050" spc="-15">
                <a:latin typeface="游ゴシック"/>
                <a:cs typeface="游ゴシック"/>
              </a:rPr>
              <a:t>これがまずいわけですよ。</a:t>
            </a:r>
            <a:endParaRPr sz="1050">
              <a:latin typeface="游ゴシック"/>
              <a:cs typeface="游ゴシック"/>
            </a:endParaRPr>
          </a:p>
          <a:p>
            <a:pPr algn="just" marL="416559" marR="6350" indent="137160">
              <a:lnSpc>
                <a:spcPct val="135200"/>
              </a:lnSpc>
            </a:pPr>
            <a:r>
              <a:rPr dirty="0" sz="1050" spc="20">
                <a:latin typeface="游ゴシック"/>
                <a:cs typeface="游ゴシック"/>
              </a:rPr>
              <a:t>ウイルスの表面に抗体がくっ付いていると、こういう形をしてますと、</a:t>
            </a:r>
            <a:r>
              <a:rPr dirty="0" sz="1050" spc="10" b="1">
                <a:latin typeface="游ゴシック"/>
                <a:cs typeface="游ゴシック"/>
              </a:rPr>
              <a:t>元の部分に色々リンパ</a:t>
            </a:r>
            <a:r>
              <a:rPr dirty="0" sz="1050" b="1">
                <a:latin typeface="游ゴシック"/>
                <a:cs typeface="游ゴシック"/>
              </a:rPr>
              <a:t>球に反応する配列がある</a:t>
            </a:r>
            <a:r>
              <a:rPr dirty="0" sz="1050" spc="-105">
                <a:latin typeface="游ゴシック"/>
                <a:cs typeface="游ゴシック"/>
              </a:rPr>
              <a:t>んですよ。</a:t>
            </a:r>
            <a:r>
              <a:rPr dirty="0" u="sng" sz="1050" spc="5">
                <a:solidFill>
                  <a:srgbClr val="FF0000"/>
                </a:solidFill>
                <a:uFill>
                  <a:solidFill>
                    <a:srgbClr val="FF0000"/>
                  </a:solidFill>
                </a:uFill>
                <a:latin typeface="游ゴシック"/>
                <a:cs typeface="游ゴシック"/>
              </a:rPr>
              <a:t>（</a:t>
            </a:r>
            <a:r>
              <a:rPr dirty="0" u="sng" sz="1050">
                <a:solidFill>
                  <a:srgbClr val="FF0000"/>
                </a:solidFill>
                <a:uFill>
                  <a:solidFill>
                    <a:srgbClr val="FF0000"/>
                  </a:solidFill>
                </a:uFill>
                <a:latin typeface="游ゴシック"/>
                <a:cs typeface="游ゴシック"/>
              </a:rPr>
              <a:t>この配列は</a:t>
            </a:r>
            <a:r>
              <a:rPr dirty="0" u="sng" sz="1050" spc="-15">
                <a:solidFill>
                  <a:srgbClr val="FF0000"/>
                </a:solidFill>
                <a:uFill>
                  <a:solidFill>
                    <a:srgbClr val="FF0000"/>
                  </a:solidFill>
                </a:uFill>
                <a:latin typeface="游ゴシック"/>
                <a:cs typeface="游ゴシック"/>
              </a:rPr>
              <a:t>Fc</a:t>
            </a:r>
            <a:r>
              <a:rPr dirty="0" u="sng" sz="1050" spc="-10">
                <a:solidFill>
                  <a:srgbClr val="FF0000"/>
                </a:solidFill>
                <a:uFill>
                  <a:solidFill>
                    <a:srgbClr val="FF0000"/>
                  </a:solidFill>
                </a:uFill>
                <a:latin typeface="游ゴシック"/>
                <a:cs typeface="游ゴシック"/>
              </a:rPr>
              <a:t>配列と呼ばれ、免疫系の細胞には、その受容体</a:t>
            </a:r>
            <a:r>
              <a:rPr dirty="0" u="sng" sz="1050" spc="-5">
                <a:solidFill>
                  <a:srgbClr val="FF0000"/>
                </a:solidFill>
                <a:uFill>
                  <a:solidFill>
                    <a:srgbClr val="FF0000"/>
                  </a:solidFill>
                </a:uFill>
                <a:latin typeface="游ゴシック"/>
                <a:cs typeface="游ゴシック"/>
              </a:rPr>
              <a:t>                                                                                                                                                         </a:t>
            </a:r>
            <a:r>
              <a:rPr dirty="0" u="sng" sz="1050" spc="-30">
                <a:solidFill>
                  <a:srgbClr val="FF0000"/>
                </a:solidFill>
                <a:uFill>
                  <a:solidFill>
                    <a:srgbClr val="FF0000"/>
                  </a:solidFill>
                </a:uFill>
                <a:latin typeface="游ゴシック"/>
                <a:cs typeface="游ゴシック"/>
              </a:rPr>
              <a:t>が存在していてウイルスが細胞内に侵入することができます。</a:t>
            </a:r>
            <a:r>
              <a:rPr dirty="0" u="sng" sz="1050" spc="-540">
                <a:solidFill>
                  <a:srgbClr val="FF0000"/>
                </a:solidFill>
                <a:uFill>
                  <a:solidFill>
                    <a:srgbClr val="FF0000"/>
                  </a:solidFill>
                </a:uFill>
                <a:latin typeface="游ゴシック"/>
                <a:cs typeface="游ゴシック"/>
              </a:rPr>
              <a:t>）</a:t>
            </a:r>
            <a:r>
              <a:rPr dirty="0" u="sng" sz="1050">
                <a:solidFill>
                  <a:srgbClr val="FF0000"/>
                </a:solidFill>
                <a:uFill>
                  <a:solidFill>
                    <a:srgbClr val="FF0000"/>
                  </a:solidFill>
                </a:uFill>
                <a:latin typeface="游ゴシック"/>
                <a:cs typeface="游ゴシック"/>
              </a:rPr>
              <a:t>（</a:t>
            </a:r>
            <a:r>
              <a:rPr dirty="0" u="sng" sz="1050" spc="-10" b="1">
                <a:solidFill>
                  <a:srgbClr val="FF0000"/>
                </a:solidFill>
                <a:uFill>
                  <a:solidFill>
                    <a:srgbClr val="FF0000"/>
                  </a:solidFill>
                </a:uFill>
                <a:latin typeface="游ゴシック"/>
                <a:cs typeface="游ゴシック"/>
              </a:rPr>
              <a:t>村上先生加筆</a:t>
            </a:r>
            <a:r>
              <a:rPr dirty="0" u="sng" sz="1050" spc="-15">
                <a:solidFill>
                  <a:srgbClr val="FF0000"/>
                </a:solidFill>
                <a:uFill>
                  <a:solidFill>
                    <a:srgbClr val="FF0000"/>
                  </a:solidFill>
                </a:uFill>
                <a:latin typeface="游ゴシック"/>
                <a:cs typeface="游ゴシック"/>
              </a:rPr>
              <a:t>）</a:t>
            </a:r>
            <a:endParaRPr sz="1050">
              <a:latin typeface="游ゴシック"/>
              <a:cs typeface="游ゴシック"/>
            </a:endParaRPr>
          </a:p>
          <a:p>
            <a:pPr>
              <a:lnSpc>
                <a:spcPct val="100000"/>
              </a:lnSpc>
              <a:spcBef>
                <a:spcPts val="10"/>
              </a:spcBef>
            </a:pPr>
            <a:endParaRPr sz="900">
              <a:latin typeface="游ゴシック"/>
              <a:cs typeface="游ゴシック"/>
            </a:endParaRPr>
          </a:p>
          <a:p>
            <a:pPr marL="550545" marR="6350">
              <a:lnSpc>
                <a:spcPct val="135200"/>
              </a:lnSpc>
              <a:spcBef>
                <a:spcPts val="5"/>
              </a:spcBef>
            </a:pPr>
            <a:r>
              <a:rPr dirty="0" sz="1050" spc="-10">
                <a:latin typeface="游ゴシック"/>
                <a:cs typeface="游ゴシック"/>
              </a:rPr>
              <a:t>その配列を持っていますので、</a:t>
            </a:r>
            <a:r>
              <a:rPr dirty="0" sz="1050" spc="-15" b="1">
                <a:latin typeface="游ゴシック"/>
                <a:cs typeface="游ゴシック"/>
              </a:rPr>
              <a:t>こうなった状態のウイルスはリンパ球系の細胞に入れる</a:t>
            </a:r>
            <a:r>
              <a:rPr dirty="0" sz="1050" spc="-25">
                <a:latin typeface="游ゴシック"/>
                <a:cs typeface="游ゴシック"/>
              </a:rPr>
              <a:t>んです。</a:t>
            </a:r>
            <a:r>
              <a:rPr dirty="0" sz="1050" spc="-15">
                <a:latin typeface="游ゴシック"/>
                <a:cs typeface="游ゴシック"/>
              </a:rPr>
              <a:t>入ってるんですね、既に。</a:t>
            </a:r>
            <a:endParaRPr sz="1050">
              <a:latin typeface="游ゴシック"/>
              <a:cs typeface="游ゴシック"/>
            </a:endParaRPr>
          </a:p>
          <a:p>
            <a:pPr marL="550545">
              <a:lnSpc>
                <a:spcPct val="100000"/>
              </a:lnSpc>
              <a:spcBef>
                <a:spcPts val="440"/>
              </a:spcBef>
            </a:pPr>
            <a:r>
              <a:rPr dirty="0" sz="1050" spc="-15">
                <a:latin typeface="游ゴシック"/>
                <a:cs typeface="游ゴシック"/>
              </a:rPr>
              <a:t>そういう例があるんです。</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増殖してないからやられてないんですよ、免疫の細胞は。</a:t>
            </a:r>
            <a:endParaRPr sz="1050">
              <a:latin typeface="游ゴシック"/>
              <a:cs typeface="游ゴシック"/>
            </a:endParaRPr>
          </a:p>
          <a:p>
            <a:pPr algn="just" marL="416559" marR="5080" indent="133985">
              <a:lnSpc>
                <a:spcPct val="135200"/>
              </a:lnSpc>
              <a:spcBef>
                <a:spcPts val="15"/>
              </a:spcBef>
            </a:pPr>
            <a:r>
              <a:rPr dirty="0" sz="1050" spc="-45">
                <a:latin typeface="游ゴシック"/>
                <a:cs typeface="游ゴシック"/>
              </a:rPr>
              <a:t>これが変異が進んでいきまして、</a:t>
            </a:r>
            <a:r>
              <a:rPr dirty="0" sz="1050" spc="-5">
                <a:latin typeface="游ゴシック"/>
                <a:cs typeface="游ゴシック"/>
              </a:rPr>
              <a:t>（ウィルスが）</a:t>
            </a:r>
            <a:r>
              <a:rPr dirty="0" sz="1050" spc="-60">
                <a:latin typeface="游ゴシック"/>
                <a:cs typeface="游ゴシック"/>
              </a:rPr>
              <a:t>増えるようになっちゃうと、</a:t>
            </a:r>
            <a:r>
              <a:rPr dirty="0" sz="1050" spc="-5">
                <a:latin typeface="游ゴシック"/>
                <a:cs typeface="游ゴシック"/>
              </a:rPr>
              <a:t>（ワクチン由来の</a:t>
            </a:r>
            <a:r>
              <a:rPr dirty="0" sz="1050" spc="-15">
                <a:latin typeface="游ゴシック"/>
                <a:cs typeface="游ゴシック"/>
              </a:rPr>
              <a:t>）</a:t>
            </a:r>
            <a:r>
              <a:rPr dirty="0" sz="1050" spc="-15" b="1">
                <a:solidFill>
                  <a:srgbClr val="0000FF"/>
                </a:solidFill>
                <a:latin typeface="游ゴシック"/>
                <a:cs typeface="游ゴシック"/>
              </a:rPr>
              <a:t>抗体を持ってる人がウイルスに抗体が付きますと、それがほぼリンパ球細胞に入ってしまって</a:t>
            </a:r>
            <a:r>
              <a:rPr dirty="0" sz="1050" spc="-5" b="1">
                <a:solidFill>
                  <a:srgbClr val="0000FF"/>
                </a:solidFill>
                <a:latin typeface="游ゴシック"/>
                <a:cs typeface="游ゴシック"/>
              </a:rPr>
              <a:t>（</a:t>
            </a:r>
            <a:r>
              <a:rPr dirty="0" u="sng" sz="1050" spc="-15" b="1">
                <a:solidFill>
                  <a:srgbClr val="0000FF"/>
                </a:solidFill>
                <a:uFill>
                  <a:solidFill>
                    <a:srgbClr val="0000FF"/>
                  </a:solidFill>
                </a:uFill>
                <a:latin typeface="游ゴシック"/>
                <a:cs typeface="游ゴシック"/>
              </a:rPr>
              <a:t>細</a:t>
            </a:r>
            <a:r>
              <a:rPr dirty="0" u="sng" sz="1050" spc="-5" b="1">
                <a:solidFill>
                  <a:srgbClr val="0000FF"/>
                </a:solidFill>
                <a:uFill>
                  <a:solidFill>
                    <a:srgbClr val="0000FF"/>
                  </a:solidFill>
                </a:uFill>
                <a:latin typeface="游ゴシック"/>
                <a:cs typeface="游ゴシック"/>
              </a:rPr>
              <a:t>                                                                                                                                                         </a:t>
            </a:r>
            <a:r>
              <a:rPr dirty="0" u="sng" sz="1050" spc="20" b="1">
                <a:solidFill>
                  <a:srgbClr val="0000FF"/>
                </a:solidFill>
                <a:uFill>
                  <a:solidFill>
                    <a:srgbClr val="0000FF"/>
                  </a:solidFill>
                </a:uFill>
                <a:latin typeface="游ゴシック"/>
                <a:cs typeface="游ゴシック"/>
              </a:rPr>
              <a:t>胞内でウイルスが）</a:t>
            </a:r>
            <a:r>
              <a:rPr dirty="0" sz="1050" spc="20" b="1">
                <a:solidFill>
                  <a:srgbClr val="0000FF"/>
                </a:solidFill>
                <a:latin typeface="游ゴシック"/>
                <a:cs typeface="游ゴシック"/>
              </a:rPr>
              <a:t>増えちゃうと</a:t>
            </a:r>
            <a:r>
              <a:rPr dirty="0" sz="1050" spc="-509">
                <a:solidFill>
                  <a:srgbClr val="0000FF"/>
                </a:solidFill>
                <a:latin typeface="游ゴシック"/>
                <a:cs typeface="游ゴシック"/>
              </a:rPr>
              <a:t>、</a:t>
            </a:r>
            <a:r>
              <a:rPr dirty="0" sz="1050" spc="20">
                <a:solidFill>
                  <a:srgbClr val="0000FF"/>
                </a:solidFill>
                <a:latin typeface="游ゴシック"/>
                <a:cs typeface="游ゴシック"/>
              </a:rPr>
              <a:t>（</a:t>
            </a:r>
            <a:r>
              <a:rPr dirty="0" u="sng" sz="1050" spc="-15" b="1">
                <a:solidFill>
                  <a:srgbClr val="0000FF"/>
                </a:solidFill>
                <a:uFill>
                  <a:solidFill>
                    <a:srgbClr val="0000FF"/>
                  </a:solidFill>
                </a:uFill>
                <a:latin typeface="游ゴシック"/>
                <a:cs typeface="游ゴシック"/>
              </a:rPr>
              <a:t>ウイルスのせいでリンパ球系の細胞が死滅して、</a:t>
            </a:r>
            <a:r>
              <a:rPr dirty="0" u="sng" sz="1050" spc="5">
                <a:solidFill>
                  <a:srgbClr val="0000FF"/>
                </a:solidFill>
                <a:uFill>
                  <a:solidFill>
                    <a:srgbClr val="0000FF"/>
                  </a:solidFill>
                </a:uFill>
                <a:latin typeface="游ゴシック"/>
                <a:cs typeface="游ゴシック"/>
              </a:rPr>
              <a:t>（</a:t>
            </a:r>
            <a:r>
              <a:rPr dirty="0" u="sng" sz="1050" spc="10" b="1">
                <a:solidFill>
                  <a:srgbClr val="0000FF"/>
                </a:solidFill>
                <a:uFill>
                  <a:solidFill>
                    <a:srgbClr val="0000FF"/>
                  </a:solidFill>
                </a:uFill>
                <a:latin typeface="游ゴシック"/>
                <a:cs typeface="游ゴシック"/>
              </a:rPr>
              <a:t>村上先生</a:t>
            </a:r>
            <a:r>
              <a:rPr dirty="0" u="sng" sz="1050" b="1">
                <a:solidFill>
                  <a:srgbClr val="0000FF"/>
                </a:solidFill>
                <a:uFill>
                  <a:solidFill>
                    <a:srgbClr val="0000FF"/>
                  </a:solidFill>
                </a:uFill>
                <a:latin typeface="游ゴシック"/>
                <a:cs typeface="游ゴシック"/>
              </a:rPr>
              <a:t>加筆</a:t>
            </a:r>
            <a:r>
              <a:rPr dirty="0" u="sng" sz="1050" spc="-540">
                <a:solidFill>
                  <a:srgbClr val="0000FF"/>
                </a:solidFill>
                <a:uFill>
                  <a:solidFill>
                    <a:srgbClr val="0000FF"/>
                  </a:solidFill>
                </a:uFill>
                <a:latin typeface="游ゴシック"/>
                <a:cs typeface="游ゴシック"/>
              </a:rPr>
              <a:t>）</a:t>
            </a:r>
            <a:r>
              <a:rPr dirty="0" u="sng" sz="1050">
                <a:solidFill>
                  <a:srgbClr val="0000FF"/>
                </a:solidFill>
                <a:uFill>
                  <a:solidFill>
                    <a:srgbClr val="0000FF"/>
                  </a:solidFill>
                </a:uFill>
                <a:latin typeface="游ゴシック"/>
                <a:cs typeface="游ゴシック"/>
              </a:rPr>
              <a:t>）</a:t>
            </a:r>
            <a:r>
              <a:rPr dirty="0" sz="1050" spc="-10" b="1">
                <a:solidFill>
                  <a:srgbClr val="0000FF"/>
                </a:solidFill>
                <a:latin typeface="游ゴシック"/>
                <a:cs typeface="游ゴシック"/>
              </a:rPr>
              <a:t>いなくなるかもしれないリンパ球が</a:t>
            </a:r>
            <a:r>
              <a:rPr dirty="0" sz="1050" spc="-15">
                <a:latin typeface="游ゴシック"/>
                <a:cs typeface="游ゴシック"/>
              </a:rPr>
              <a:t>。</a:t>
            </a:r>
            <a:endParaRPr sz="1050">
              <a:latin typeface="游ゴシック"/>
              <a:cs typeface="游ゴシック"/>
            </a:endParaRPr>
          </a:p>
          <a:p>
            <a:pPr marL="550545">
              <a:lnSpc>
                <a:spcPct val="100000"/>
              </a:lnSpc>
              <a:spcBef>
                <a:spcPts val="440"/>
              </a:spcBef>
            </a:pPr>
            <a:r>
              <a:rPr dirty="0" sz="1050" spc="-10">
                <a:latin typeface="游ゴシック"/>
                <a:cs typeface="游ゴシック"/>
              </a:rPr>
              <a:t>そうなると</a:t>
            </a:r>
            <a:r>
              <a:rPr dirty="0" sz="1050" spc="-10" b="1">
                <a:solidFill>
                  <a:srgbClr val="0000FF"/>
                </a:solidFill>
                <a:latin typeface="游ゴシック"/>
                <a:cs typeface="游ゴシック"/>
              </a:rPr>
              <a:t>免疫が効かなくなる</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7547864"/>
            <a:ext cx="2541905" cy="184785"/>
          </a:xfrm>
          <a:prstGeom prst="rect">
            <a:avLst/>
          </a:prstGeom>
        </p:spPr>
        <p:txBody>
          <a:bodyPr wrap="square" lIns="0" tIns="11430" rIns="0" bIns="0" rtlCol="0" vert="horz">
            <a:spAutoFit/>
          </a:bodyPr>
          <a:lstStyle/>
          <a:p>
            <a:pPr marL="12700">
              <a:lnSpc>
                <a:spcPct val="100000"/>
              </a:lnSpc>
              <a:spcBef>
                <a:spcPts val="90"/>
              </a:spcBef>
            </a:pPr>
            <a:r>
              <a:rPr dirty="0" sz="1050" spc="-10">
                <a:latin typeface="游ゴシック"/>
                <a:cs typeface="游ゴシック"/>
              </a:rPr>
              <a:t>（</a:t>
            </a:r>
            <a:r>
              <a:rPr dirty="0" sz="1050" spc="-10" b="1">
                <a:solidFill>
                  <a:srgbClr val="FF0000"/>
                </a:solidFill>
                <a:latin typeface="游ゴシック"/>
                <a:cs typeface="游ゴシック"/>
              </a:rPr>
              <a:t>ファイザーの機能獲得実験とHIV配列</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706627" y="8141310"/>
            <a:ext cx="6325870" cy="1758314"/>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(57:50）</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なるほど、なるほど、先生</a:t>
            </a:r>
            <a:r>
              <a:rPr dirty="0" sz="1050" spc="-20">
                <a:latin typeface="游ゴシック"/>
                <a:cs typeface="游ゴシック"/>
              </a:rPr>
              <a:t>、</a:t>
            </a:r>
            <a:r>
              <a:rPr dirty="0" sz="1050">
                <a:latin typeface="游ゴシック"/>
                <a:cs typeface="游ゴシック"/>
              </a:rPr>
              <a:t>ア</a:t>
            </a:r>
            <a:r>
              <a:rPr dirty="0" sz="1050" spc="-20">
                <a:latin typeface="游ゴシック"/>
                <a:cs typeface="游ゴシック"/>
              </a:rPr>
              <a:t>メ</a:t>
            </a:r>
            <a:r>
              <a:rPr dirty="0" sz="1050" spc="-10">
                <a:latin typeface="游ゴシック"/>
                <a:cs typeface="游ゴシック"/>
              </a:rPr>
              <a:t>リカに話をちょっと戻したいんですけど</a:t>
            </a:r>
            <a:r>
              <a:rPr dirty="0" sz="1050" spc="-20">
                <a:latin typeface="游ゴシック"/>
                <a:cs typeface="游ゴシック"/>
              </a:rPr>
              <a:t>、</a:t>
            </a:r>
            <a:r>
              <a:rPr dirty="0" sz="1050">
                <a:latin typeface="游ゴシック"/>
                <a:cs typeface="游ゴシック"/>
              </a:rPr>
              <a:t>ア</a:t>
            </a:r>
            <a:r>
              <a:rPr dirty="0" sz="1050" spc="-20">
                <a:latin typeface="游ゴシック"/>
                <a:cs typeface="游ゴシック"/>
              </a:rPr>
              <a:t>メ</a:t>
            </a:r>
            <a:r>
              <a:rPr dirty="0" sz="1050" spc="-10">
                <a:latin typeface="游ゴシック"/>
                <a:cs typeface="游ゴシック"/>
              </a:rPr>
              <a:t>リカで最近プ</a:t>
            </a:r>
            <a:r>
              <a:rPr dirty="0" sz="1050" spc="-50">
                <a:latin typeface="游ゴシック"/>
                <a:cs typeface="游ゴシック"/>
              </a:rPr>
              <a:t>ロ</a:t>
            </a:r>
            <a:r>
              <a:rPr dirty="0" sz="1050" spc="-10">
                <a:latin typeface="游ゴシック"/>
                <a:cs typeface="游ゴシック"/>
              </a:rPr>
              <a:t>ジェクト・ベリタスというジャーナリスト</a:t>
            </a:r>
            <a:r>
              <a:rPr dirty="0" sz="1050" spc="-20">
                <a:latin typeface="游ゴシック"/>
                <a:cs typeface="游ゴシック"/>
              </a:rPr>
              <a:t>集</a:t>
            </a:r>
            <a:r>
              <a:rPr dirty="0" sz="1050" spc="-10">
                <a:latin typeface="游ゴシック"/>
                <a:cs typeface="游ゴシック"/>
              </a:rPr>
              <a:t>団が、ファイザーに覆面取材をやって</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いや私も動画を見ました</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14"/>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ファイザー社の中で、こう</a:t>
            </a:r>
            <a:r>
              <a:rPr dirty="0" sz="1050" spc="-20">
                <a:latin typeface="游ゴシック"/>
                <a:cs typeface="游ゴシック"/>
              </a:rPr>
              <a:t>い</a:t>
            </a:r>
            <a:r>
              <a:rPr dirty="0" sz="1050">
                <a:latin typeface="游ゴシック"/>
                <a:cs typeface="游ゴシック"/>
              </a:rPr>
              <a:t>う</a:t>
            </a:r>
            <a:r>
              <a:rPr dirty="0" sz="1050" spc="-20">
                <a:latin typeface="游ゴシック"/>
                <a:cs typeface="游ゴシック"/>
              </a:rPr>
              <a:t>機</a:t>
            </a:r>
            <a:r>
              <a:rPr dirty="0" sz="1050" spc="-10">
                <a:latin typeface="游ゴシック"/>
                <a:cs typeface="游ゴシック"/>
              </a:rPr>
              <a:t>能獲得実験かのようなことを何かサルで</a:t>
            </a:r>
            <a:r>
              <a:rPr dirty="0" sz="1050" spc="-20">
                <a:latin typeface="游ゴシック"/>
                <a:cs typeface="游ゴシック"/>
              </a:rPr>
              <a:t>や</a:t>
            </a:r>
            <a:r>
              <a:rPr dirty="0" sz="1050">
                <a:latin typeface="游ゴシック"/>
                <a:cs typeface="游ゴシック"/>
              </a:rPr>
              <a:t>っ</a:t>
            </a:r>
            <a:r>
              <a:rPr dirty="0" sz="1050" spc="-20">
                <a:latin typeface="游ゴシック"/>
                <a:cs typeface="游ゴシック"/>
              </a:rPr>
              <a:t>て</a:t>
            </a:r>
            <a:r>
              <a:rPr dirty="0" sz="1050" spc="-10">
                <a:latin typeface="游ゴシック"/>
                <a:cs typeface="游ゴシック"/>
              </a:rPr>
              <a:t>たみたいな話</a:t>
            </a:r>
            <a:r>
              <a:rPr dirty="0" sz="1050" spc="-50">
                <a:latin typeface="游ゴシック"/>
                <a:cs typeface="游ゴシック"/>
              </a:rPr>
              <a:t>で</a:t>
            </a:r>
            <a:r>
              <a:rPr dirty="0" sz="1050" spc="-10">
                <a:latin typeface="游ゴシック"/>
                <a:cs typeface="游ゴシック"/>
              </a:rPr>
              <a:t>したね</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あのですね、おそらくやる</a:t>
            </a:r>
            <a:r>
              <a:rPr dirty="0" sz="1050" spc="-20">
                <a:latin typeface="游ゴシック"/>
                <a:cs typeface="游ゴシック"/>
              </a:rPr>
              <a:t>ん</a:t>
            </a:r>
            <a:r>
              <a:rPr dirty="0" sz="1050">
                <a:latin typeface="游ゴシック"/>
                <a:cs typeface="游ゴシック"/>
              </a:rPr>
              <a:t>だ</a:t>
            </a:r>
            <a:r>
              <a:rPr dirty="0" sz="1050" spc="-20">
                <a:latin typeface="游ゴシック"/>
                <a:cs typeface="游ゴシック"/>
              </a:rPr>
              <a:t>と</a:t>
            </a:r>
            <a:r>
              <a:rPr dirty="0" sz="1050" spc="-10">
                <a:latin typeface="游ゴシック"/>
                <a:cs typeface="游ゴシック"/>
              </a:rPr>
              <a:t>思いますよ</a:t>
            </a:r>
            <a:r>
              <a:rPr dirty="0" sz="1050" spc="-50">
                <a:latin typeface="游ゴシック"/>
                <a:cs typeface="游ゴシック"/>
              </a:rPr>
              <a:t>。</a:t>
            </a:r>
            <a:endParaRPr sz="1050">
              <a:latin typeface="游ゴシック"/>
              <a:cs typeface="游ゴシック"/>
            </a:endParaRPr>
          </a:p>
          <a:p>
            <a:pPr marL="553085">
              <a:lnSpc>
                <a:spcPct val="100000"/>
              </a:lnSpc>
              <a:spcBef>
                <a:spcPts val="445"/>
              </a:spcBef>
            </a:pPr>
            <a:r>
              <a:rPr dirty="0" sz="1050" spc="-5">
                <a:latin typeface="游ゴシック"/>
                <a:cs typeface="游ゴシック"/>
              </a:rPr>
              <a:t>どういうふうな変異だとか、どんな仕組みで生まれるかっていうこと知っておけば、もちろん</a:t>
            </a:r>
            <a:endParaRPr sz="1050">
              <a:latin typeface="游ゴシック"/>
              <a:cs typeface="游ゴシック"/>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1</a:t>
            </a:r>
            <a:r>
              <a:rPr dirty="0" baseline="2645" sz="1575" spc="-37"/>
              <a:t>-</a:t>
            </a:r>
            <a:endParaRPr baseline="2645" sz="1575"/>
          </a:p>
        </p:txBody>
      </p:sp>
      <p:sp>
        <p:nvSpPr>
          <p:cNvPr id="2" name="object 2" descr=""/>
          <p:cNvSpPr txBox="1"/>
          <p:nvPr/>
        </p:nvSpPr>
        <p:spPr>
          <a:xfrm>
            <a:off x="706627" y="989178"/>
            <a:ext cx="6325870" cy="8910320"/>
          </a:xfrm>
          <a:prstGeom prst="rect">
            <a:avLst/>
          </a:prstGeom>
        </p:spPr>
        <p:txBody>
          <a:bodyPr wrap="square" lIns="0" tIns="69215" rIns="0" bIns="0" rtlCol="0" vert="horz">
            <a:spAutoFit/>
          </a:bodyPr>
          <a:lstStyle/>
          <a:p>
            <a:pPr marL="416559">
              <a:lnSpc>
                <a:spcPct val="100000"/>
              </a:lnSpc>
              <a:spcBef>
                <a:spcPts val="545"/>
              </a:spcBef>
            </a:pPr>
            <a:r>
              <a:rPr dirty="0" sz="1050" spc="-20">
                <a:latin typeface="游ゴシック"/>
                <a:cs typeface="游ゴシック"/>
              </a:rPr>
              <a:t>新しいワクチンを開発したりだとか医薬品ですよね。</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薬を作るうえで必要じゃないですか。やることは十分、大丈夫と思うんです。</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あり得るんですか</a:t>
            </a:r>
            <a:r>
              <a:rPr dirty="0" sz="1050" spc="-50">
                <a:latin typeface="游ゴシック"/>
                <a:cs typeface="游ゴシック"/>
              </a:rPr>
              <a:t>。</a:t>
            </a:r>
            <a:endParaRPr sz="1050">
              <a:latin typeface="游ゴシック"/>
              <a:cs typeface="游ゴシック"/>
            </a:endParaRPr>
          </a:p>
          <a:p>
            <a:pPr marL="550545">
              <a:lnSpc>
                <a:spcPct val="100000"/>
              </a:lnSpc>
              <a:spcBef>
                <a:spcPts val="459"/>
              </a:spcBef>
            </a:pPr>
            <a:r>
              <a:rPr dirty="0" sz="1050" spc="-20">
                <a:latin typeface="游ゴシック"/>
                <a:cs typeface="游ゴシック"/>
              </a:rPr>
              <a:t>それは、危険性という意味では危険なわけでしょ。</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それはそうですよね、危険</a:t>
            </a:r>
            <a:r>
              <a:rPr dirty="0" sz="1050" spc="-20">
                <a:latin typeface="游ゴシック"/>
                <a:cs typeface="游ゴシック"/>
              </a:rPr>
              <a:t>だ</a:t>
            </a:r>
            <a:r>
              <a:rPr dirty="0" sz="1050">
                <a:latin typeface="游ゴシック"/>
                <a:cs typeface="游ゴシック"/>
              </a:rPr>
              <a:t>と</a:t>
            </a:r>
            <a:r>
              <a:rPr dirty="0" sz="1050" spc="-20">
                <a:latin typeface="游ゴシック"/>
                <a:cs typeface="游ゴシック"/>
              </a:rPr>
              <a:t>思</a:t>
            </a:r>
            <a:r>
              <a:rPr dirty="0" sz="1050" spc="-10">
                <a:latin typeface="游ゴシック"/>
                <a:cs typeface="游ゴシック"/>
              </a:rPr>
              <a:t>います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危険なんだけど、それをフ</a:t>
            </a:r>
            <a:r>
              <a:rPr dirty="0" sz="1050" spc="-20">
                <a:latin typeface="游ゴシック"/>
                <a:cs typeface="游ゴシック"/>
              </a:rPr>
              <a:t>ァ</a:t>
            </a:r>
            <a:r>
              <a:rPr dirty="0" sz="1050">
                <a:latin typeface="游ゴシック"/>
                <a:cs typeface="游ゴシック"/>
              </a:rPr>
              <a:t>イ</a:t>
            </a:r>
            <a:r>
              <a:rPr dirty="0" sz="1050" spc="-20">
                <a:latin typeface="游ゴシック"/>
                <a:cs typeface="游ゴシック"/>
              </a:rPr>
              <a:t>ザ</a:t>
            </a:r>
            <a:r>
              <a:rPr dirty="0" sz="1050" spc="-10">
                <a:latin typeface="游ゴシック"/>
                <a:cs typeface="游ゴシック"/>
              </a:rPr>
              <a:t>ーぐらいの大手だと、やることはあり得</a:t>
            </a:r>
            <a:r>
              <a:rPr dirty="0" sz="1050" spc="-20">
                <a:latin typeface="游ゴシック"/>
                <a:cs typeface="游ゴシック"/>
              </a:rPr>
              <a:t>る</a:t>
            </a:r>
            <a:r>
              <a:rPr dirty="0" sz="1050">
                <a:latin typeface="游ゴシック"/>
                <a:cs typeface="游ゴシック"/>
              </a:rPr>
              <a:t>こ</a:t>
            </a:r>
            <a:r>
              <a:rPr dirty="0" sz="1050" spc="-20">
                <a:latin typeface="游ゴシック"/>
                <a:cs typeface="游ゴシック"/>
              </a:rPr>
              <a:t>と</a:t>
            </a:r>
            <a:r>
              <a:rPr dirty="0" sz="1050" spc="-10">
                <a:latin typeface="游ゴシック"/>
                <a:cs typeface="游ゴシック"/>
              </a:rPr>
              <a:t>だと</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ありえると思います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あそこのまでの話では、先ほどお話があった、とにかく変異が多いので、それ待ってたら間に</a:t>
            </a:r>
            <a:r>
              <a:rPr dirty="0" sz="1050" spc="-10">
                <a:latin typeface="游ゴシック"/>
                <a:cs typeface="游ゴシック"/>
              </a:rPr>
              <a:t>合わないからやると・・・</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だから予測できないのでウ</a:t>
            </a:r>
            <a:r>
              <a:rPr dirty="0" sz="1050" spc="-20">
                <a:latin typeface="游ゴシック"/>
                <a:cs typeface="游ゴシック"/>
              </a:rPr>
              <a:t>イ</a:t>
            </a:r>
            <a:r>
              <a:rPr dirty="0" sz="1050">
                <a:latin typeface="游ゴシック"/>
                <a:cs typeface="游ゴシック"/>
              </a:rPr>
              <a:t>ル</a:t>
            </a:r>
            <a:r>
              <a:rPr dirty="0" sz="1050" spc="-20">
                <a:latin typeface="游ゴシック"/>
                <a:cs typeface="游ゴシック"/>
              </a:rPr>
              <a:t>ス</a:t>
            </a:r>
            <a:r>
              <a:rPr dirty="0" sz="1050" spc="-10">
                <a:latin typeface="游ゴシック"/>
                <a:cs typeface="游ゴシック"/>
              </a:rPr>
              <a:t>用意して変異を導入してみて、どういう</a:t>
            </a:r>
            <a:r>
              <a:rPr dirty="0" sz="1050" spc="-20">
                <a:latin typeface="游ゴシック"/>
                <a:cs typeface="游ゴシック"/>
              </a:rPr>
              <a:t>変</a:t>
            </a:r>
            <a:r>
              <a:rPr dirty="0" sz="1050">
                <a:latin typeface="游ゴシック"/>
                <a:cs typeface="游ゴシック"/>
              </a:rPr>
              <a:t>異</a:t>
            </a:r>
            <a:r>
              <a:rPr dirty="0" sz="1050" spc="-20">
                <a:latin typeface="游ゴシック"/>
                <a:cs typeface="游ゴシック"/>
              </a:rPr>
              <a:t>が</a:t>
            </a:r>
            <a:r>
              <a:rPr dirty="0" sz="1050" spc="-10">
                <a:latin typeface="游ゴシック"/>
                <a:cs typeface="游ゴシック"/>
              </a:rPr>
              <a:t>導入されたら</a:t>
            </a:r>
            <a:r>
              <a:rPr dirty="0" sz="1050" spc="-50">
                <a:latin typeface="游ゴシック"/>
                <a:cs typeface="游ゴシック"/>
              </a:rPr>
              <a:t>ど</a:t>
            </a:r>
            <a:r>
              <a:rPr dirty="0" sz="1050" spc="-10">
                <a:latin typeface="游ゴシック"/>
                <a:cs typeface="游ゴシック"/>
              </a:rPr>
              <a:t>うなるかという実験をしたんだと思います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それ自体はありうるというか、善か悪かというと、どちらでもない感じですか。</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それは、どちらでもないで</a:t>
            </a:r>
            <a:r>
              <a:rPr dirty="0" sz="1050" spc="-20">
                <a:latin typeface="游ゴシック"/>
                <a:cs typeface="游ゴシック"/>
              </a:rPr>
              <a:t>す</a:t>
            </a:r>
            <a:r>
              <a:rPr dirty="0" sz="105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12700" marR="2685415" indent="537845">
              <a:lnSpc>
                <a:spcPct val="135200"/>
              </a:lnSpc>
              <a:tabLst>
                <a:tab pos="548640" algn="l"/>
              </a:tabLst>
            </a:pPr>
            <a:r>
              <a:rPr dirty="0" sz="1050" spc="-10">
                <a:latin typeface="游ゴシック"/>
                <a:cs typeface="游ゴシック"/>
              </a:rPr>
              <a:t>よくやる実験だと思うんです、製薬会社</a:t>
            </a:r>
            <a:r>
              <a:rPr dirty="0" sz="1050" spc="-20">
                <a:latin typeface="游ゴシック"/>
                <a:cs typeface="游ゴシック"/>
              </a:rPr>
              <a:t>と</a:t>
            </a:r>
            <a:r>
              <a:rPr dirty="0" sz="1050" spc="-10">
                <a:latin typeface="游ゴシック"/>
                <a:cs typeface="游ゴシック"/>
              </a:rPr>
              <a:t>しては</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あのサルでやったというの</a:t>
            </a:r>
            <a:r>
              <a:rPr dirty="0" sz="1050" spc="-20">
                <a:latin typeface="游ゴシック"/>
                <a:cs typeface="游ゴシック"/>
              </a:rPr>
              <a:t>は</a:t>
            </a:r>
            <a:r>
              <a:rPr dirty="0" sz="1050">
                <a:latin typeface="游ゴシック"/>
                <a:cs typeface="游ゴシック"/>
              </a:rPr>
              <a:t>あ</a:t>
            </a:r>
            <a:r>
              <a:rPr dirty="0" sz="1050" spc="-20">
                <a:latin typeface="游ゴシック"/>
                <a:cs typeface="游ゴシック"/>
              </a:rPr>
              <a:t>り</a:t>
            </a:r>
            <a:r>
              <a:rPr dirty="0" sz="1050" spc="-10">
                <a:latin typeface="游ゴシック"/>
                <a:cs typeface="游ゴシック"/>
              </a:rPr>
              <a:t>得るんですか</a:t>
            </a:r>
            <a:r>
              <a:rPr dirty="0" sz="1050" spc="-50">
                <a:latin typeface="游ゴシック"/>
                <a:cs typeface="游ゴシック"/>
              </a:rPr>
              <a:t>。</a:t>
            </a:r>
            <a:r>
              <a:rPr dirty="0" sz="1050" spc="500">
                <a:latin typeface="游ゴシック"/>
                <a:cs typeface="游ゴシック"/>
              </a:rPr>
              <a:t> </a:t>
            </a: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人では、できないので</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霊長類の方のモデルとして</a:t>
            </a:r>
            <a:r>
              <a:rPr dirty="0" sz="1050" spc="-20">
                <a:latin typeface="游ゴシック"/>
                <a:cs typeface="游ゴシック"/>
              </a:rPr>
              <a:t>は</a:t>
            </a:r>
            <a:r>
              <a:rPr dirty="0" sz="1050">
                <a:latin typeface="游ゴシック"/>
                <a:cs typeface="游ゴシック"/>
              </a:rPr>
              <a:t>優</a:t>
            </a:r>
            <a:r>
              <a:rPr dirty="0" sz="1050" spc="-20">
                <a:latin typeface="游ゴシック"/>
                <a:cs typeface="游ゴシック"/>
              </a:rPr>
              <a:t>れ</a:t>
            </a:r>
            <a:r>
              <a:rPr dirty="0" sz="1050" spc="-10">
                <a:latin typeface="游ゴシック"/>
                <a:cs typeface="游ゴシック"/>
              </a:rPr>
              <a:t>ていますよね</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サルにウイルスを注射して</a:t>
            </a:r>
            <a:r>
              <a:rPr dirty="0" sz="1050" spc="-20">
                <a:latin typeface="游ゴシック"/>
                <a:cs typeface="游ゴシック"/>
              </a:rPr>
              <a:t>、</a:t>
            </a:r>
            <a:r>
              <a:rPr dirty="0" sz="1050">
                <a:latin typeface="游ゴシック"/>
                <a:cs typeface="游ゴシック"/>
              </a:rPr>
              <a:t>そ</a:t>
            </a:r>
            <a:r>
              <a:rPr dirty="0" sz="1050" spc="-20">
                <a:latin typeface="游ゴシック"/>
                <a:cs typeface="游ゴシック"/>
              </a:rPr>
              <a:t>れ</a:t>
            </a:r>
            <a:r>
              <a:rPr dirty="0" sz="1050" spc="-10">
                <a:latin typeface="游ゴシック"/>
                <a:cs typeface="游ゴシック"/>
              </a:rPr>
              <a:t>で別のサルに感染させて繰り返している</a:t>
            </a:r>
            <a:r>
              <a:rPr dirty="0" sz="1050" spc="-20">
                <a:latin typeface="游ゴシック"/>
                <a:cs typeface="游ゴシック"/>
              </a:rPr>
              <a:t>と</a:t>
            </a:r>
            <a:r>
              <a:rPr dirty="0" sz="1050">
                <a:latin typeface="游ゴシック"/>
                <a:cs typeface="游ゴシック"/>
              </a:rPr>
              <a:t>、</a:t>
            </a:r>
            <a:r>
              <a:rPr dirty="0" sz="1050" spc="-20">
                <a:latin typeface="游ゴシック"/>
                <a:cs typeface="游ゴシック"/>
              </a:rPr>
              <a:t>そ</a:t>
            </a:r>
            <a:r>
              <a:rPr dirty="0" sz="1050" spc="-10">
                <a:latin typeface="游ゴシック"/>
                <a:cs typeface="游ゴシック"/>
              </a:rPr>
              <a:t>ういうことで</a:t>
            </a:r>
            <a:r>
              <a:rPr dirty="0" sz="1050" spc="-50">
                <a:latin typeface="游ゴシック"/>
                <a:cs typeface="游ゴシック"/>
              </a:rPr>
              <a:t>い</a:t>
            </a:r>
            <a:r>
              <a:rPr dirty="0" sz="1050" spc="-10">
                <a:latin typeface="游ゴシック"/>
                <a:cs typeface="游ゴシック"/>
              </a:rPr>
              <a:t>いんですか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そういうことで良いと思い</a:t>
            </a:r>
            <a:r>
              <a:rPr dirty="0" sz="1050" spc="-20">
                <a:latin typeface="游ゴシック"/>
                <a:cs typeface="游ゴシック"/>
              </a:rPr>
              <a:t>ま</a:t>
            </a:r>
            <a:r>
              <a:rPr dirty="0" sz="105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550545" marR="302514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問題はね、人ではないとい</a:t>
            </a:r>
            <a:r>
              <a:rPr dirty="0" sz="1050" spc="-20">
                <a:latin typeface="游ゴシック"/>
                <a:cs typeface="游ゴシック"/>
              </a:rPr>
              <a:t>う</a:t>
            </a:r>
            <a:r>
              <a:rPr dirty="0" sz="1050">
                <a:latin typeface="游ゴシック"/>
                <a:cs typeface="游ゴシック"/>
              </a:rPr>
              <a:t>問</a:t>
            </a:r>
            <a:r>
              <a:rPr dirty="0" sz="1050" spc="-20">
                <a:latin typeface="游ゴシック"/>
                <a:cs typeface="游ゴシック"/>
              </a:rPr>
              <a:t>題</a:t>
            </a:r>
            <a:r>
              <a:rPr dirty="0" sz="1050" spc="-10">
                <a:latin typeface="游ゴシック"/>
                <a:cs typeface="游ゴシック"/>
              </a:rPr>
              <a:t>なんだね</a:t>
            </a:r>
            <a:r>
              <a:rPr dirty="0" sz="1050" spc="-50">
                <a:latin typeface="游ゴシック"/>
                <a:cs typeface="游ゴシック"/>
              </a:rPr>
              <a:t>。</a:t>
            </a:r>
            <a:r>
              <a:rPr dirty="0" sz="1050" spc="-10">
                <a:latin typeface="游ゴシック"/>
                <a:cs typeface="游ゴシック"/>
              </a:rPr>
              <a:t>人とお猿さんは同じじゃないわけで、100%</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5"/>
              </a:spcBef>
            </a:pPr>
            <a:r>
              <a:rPr dirty="0" sz="1050" spc="10">
                <a:latin typeface="游ゴシック"/>
                <a:cs typeface="游ゴシック"/>
              </a:rPr>
              <a:t>だから猿で感染をリピートしてやった時に、どういうふうな変異が入るか判らないと思うんで</a:t>
            </a:r>
            <a:r>
              <a:rPr dirty="0" sz="1050" spc="-10">
                <a:latin typeface="游ゴシック"/>
                <a:cs typeface="游ゴシック"/>
              </a:rPr>
              <a:t>すよ。</a:t>
            </a:r>
            <a:endParaRPr sz="1050">
              <a:latin typeface="游ゴシック"/>
              <a:cs typeface="游ゴシック"/>
            </a:endParaRPr>
          </a:p>
          <a:p>
            <a:pPr marL="550545">
              <a:lnSpc>
                <a:spcPct val="100000"/>
              </a:lnSpc>
              <a:spcBef>
                <a:spcPts val="455"/>
              </a:spcBef>
            </a:pPr>
            <a:r>
              <a:rPr dirty="0" sz="1050" spc="-25">
                <a:latin typeface="游ゴシック"/>
                <a:cs typeface="游ゴシック"/>
              </a:rPr>
              <a:t>より毒性が上がるかもしれないし、反対に下がるかもしれないと、そこは予想できないと。</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a:t>
            </a:r>
            <a:r>
              <a:rPr dirty="0" sz="1050" spc="-50">
                <a:latin typeface="游ゴシック"/>
                <a:cs typeface="游ゴシック"/>
              </a:rPr>
              <a:t>。</a:t>
            </a:r>
            <a:endParaRPr sz="1050">
              <a:latin typeface="游ゴシック"/>
              <a:cs typeface="游ゴシック"/>
            </a:endParaRPr>
          </a:p>
          <a:p>
            <a:pPr algn="just" marL="416559" marR="5080" indent="137160">
              <a:lnSpc>
                <a:spcPct val="135200"/>
              </a:lnSpc>
            </a:pPr>
            <a:r>
              <a:rPr dirty="0" sz="1050" spc="10">
                <a:latin typeface="游ゴシック"/>
                <a:cs typeface="游ゴシック"/>
              </a:rPr>
              <a:t>どうもちょっとアメリカのメディアは、この問題を取り上げているメディアの方は、単純に機能獲得っていうアメリカで禁止されているものをファイザーというアメリカの会社がやってるこ</a:t>
            </a:r>
            <a:r>
              <a:rPr dirty="0" sz="1050" spc="-15">
                <a:latin typeface="游ゴシック"/>
                <a:cs typeface="游ゴシック"/>
              </a:rPr>
              <a:t>と自体問題なんだ、という話になってるんですけど。</a:t>
            </a:r>
            <a:endParaRPr sz="1050">
              <a:latin typeface="游ゴシック"/>
              <a:cs typeface="游ゴシック"/>
            </a:endParaRPr>
          </a:p>
          <a:p>
            <a:pPr algn="just" marL="12700">
              <a:lnSpc>
                <a:spcPct val="100000"/>
              </a:lnSpc>
              <a:spcBef>
                <a:spcPts val="455"/>
              </a:spcBef>
            </a:pPr>
            <a:r>
              <a:rPr dirty="0" sz="1050" spc="-10" b="1">
                <a:latin typeface="游ゴシック"/>
                <a:cs typeface="游ゴシック"/>
              </a:rPr>
              <a:t>村上</a:t>
            </a:r>
            <a:r>
              <a:rPr dirty="0" sz="1050" spc="15">
                <a:latin typeface="游ゴシック"/>
                <a:cs typeface="游ゴシック"/>
              </a:rPr>
              <a:t>：  それはそうではなくてね。</a:t>
            </a:r>
            <a:endParaRPr sz="1050">
              <a:latin typeface="游ゴシック"/>
              <a:cs typeface="游ゴシック"/>
            </a:endParaRPr>
          </a:p>
          <a:p>
            <a:pPr marL="416559" marR="5080" indent="137160">
              <a:lnSpc>
                <a:spcPct val="135200"/>
              </a:lnSpc>
            </a:pPr>
            <a:r>
              <a:rPr dirty="0" sz="1050" spc="20">
                <a:latin typeface="游ゴシック"/>
                <a:cs typeface="游ゴシック"/>
              </a:rPr>
              <a:t>そういう実験</a:t>
            </a:r>
            <a:r>
              <a:rPr dirty="0" sz="1050" spc="20">
                <a:solidFill>
                  <a:srgbClr val="FF0000"/>
                </a:solidFill>
                <a:latin typeface="游ゴシック"/>
                <a:cs typeface="游ゴシック"/>
              </a:rPr>
              <a:t>（</a:t>
            </a:r>
            <a:r>
              <a:rPr dirty="0" u="sng" sz="1050" spc="20">
                <a:solidFill>
                  <a:srgbClr val="FF0000"/>
                </a:solidFill>
                <a:uFill>
                  <a:solidFill>
                    <a:srgbClr val="FF0000"/>
                  </a:solidFill>
                </a:uFill>
                <a:latin typeface="游ゴシック"/>
                <a:cs typeface="游ゴシック"/>
              </a:rPr>
              <a:t>を行うことは</a:t>
            </a:r>
            <a:r>
              <a:rPr dirty="0" u="sng" sz="1050" spc="30">
                <a:solidFill>
                  <a:srgbClr val="FF0000"/>
                </a:solidFill>
                <a:uFill>
                  <a:solidFill>
                    <a:srgbClr val="FF0000"/>
                  </a:solidFill>
                </a:uFill>
                <a:latin typeface="游ゴシック"/>
                <a:cs typeface="游ゴシック"/>
              </a:rPr>
              <a:t>）</a:t>
            </a:r>
            <a:r>
              <a:rPr dirty="0" sz="1050" spc="20" strike="sngStrike">
                <a:latin typeface="游ゴシック"/>
                <a:cs typeface="游ゴシック"/>
              </a:rPr>
              <a:t>ってのはやるってのは</a:t>
            </a:r>
            <a:r>
              <a:rPr dirty="0" sz="1050" spc="15" strike="noStrike">
                <a:latin typeface="游ゴシック"/>
                <a:cs typeface="游ゴシック"/>
              </a:rPr>
              <a:t>普通のことだと思いますが、</a:t>
            </a:r>
            <a:r>
              <a:rPr dirty="0" sz="1050" spc="10" b="1" strike="noStrike">
                <a:latin typeface="游ゴシック"/>
                <a:cs typeface="游ゴシック"/>
              </a:rPr>
              <a:t>問題はね、</a:t>
            </a:r>
            <a:r>
              <a:rPr dirty="0" sz="1050" spc="-15" b="1" strike="noStrike">
                <a:latin typeface="游ゴシック"/>
                <a:cs typeface="游ゴシック"/>
              </a:rPr>
              <a:t>どうすれば毒性が上がるかという研究ですよ。</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それがまずいんですよ。やればできるはずなんです。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それを毒性があるものが出</a:t>
            </a:r>
            <a:r>
              <a:rPr dirty="0" sz="1050" spc="-20">
                <a:latin typeface="游ゴシック"/>
                <a:cs typeface="游ゴシック"/>
              </a:rPr>
              <a:t>来</a:t>
            </a:r>
            <a:r>
              <a:rPr dirty="0" sz="1050">
                <a:latin typeface="游ゴシック"/>
                <a:cs typeface="游ゴシック"/>
              </a:rPr>
              <a:t>て</a:t>
            </a:r>
            <a:r>
              <a:rPr dirty="0" sz="1050" spc="-20">
                <a:latin typeface="游ゴシック"/>
                <a:cs typeface="游ゴシック"/>
              </a:rPr>
              <a:t>し</a:t>
            </a:r>
            <a:r>
              <a:rPr dirty="0" sz="1050" spc="-10">
                <a:latin typeface="游ゴシック"/>
                <a:cs typeface="游ゴシック"/>
              </a:rPr>
              <a:t>まって、それがもし漏れてしまったりと</a:t>
            </a:r>
            <a:r>
              <a:rPr dirty="0" sz="1050" spc="-20">
                <a:latin typeface="游ゴシック"/>
                <a:cs typeface="游ゴシック"/>
              </a:rPr>
              <a:t>か</a:t>
            </a:r>
            <a:r>
              <a:rPr dirty="0" sz="1050">
                <a:latin typeface="游ゴシック"/>
                <a:cs typeface="游ゴシック"/>
              </a:rPr>
              <a:t>し</a:t>
            </a:r>
            <a:r>
              <a:rPr dirty="0" sz="1050" spc="-20">
                <a:latin typeface="游ゴシック"/>
                <a:cs typeface="游ゴシック"/>
              </a:rPr>
              <a:t>た</a:t>
            </a:r>
            <a:r>
              <a:rPr dirty="0" sz="1050" spc="-10">
                <a:latin typeface="游ゴシック"/>
                <a:cs typeface="游ゴシック"/>
              </a:rPr>
              <a:t>ら・・</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大変な事になります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大変な事になりますね</a:t>
            </a:r>
            <a:r>
              <a:rPr dirty="0" sz="1050" spc="-50">
                <a:latin typeface="游ゴシック"/>
                <a:cs typeface="游ゴシック"/>
              </a:rPr>
              <a:t>。</a:t>
            </a:r>
            <a:endParaRPr sz="1050">
              <a:latin typeface="游ゴシック"/>
              <a:cs typeface="游ゴシック"/>
            </a:endParaRPr>
          </a:p>
          <a:p>
            <a:pPr marL="553085">
              <a:lnSpc>
                <a:spcPct val="100000"/>
              </a:lnSpc>
              <a:spcBef>
                <a:spcPts val="440"/>
              </a:spcBef>
            </a:pPr>
            <a:r>
              <a:rPr dirty="0" sz="1050" spc="-5">
                <a:latin typeface="游ゴシック"/>
                <a:cs typeface="游ゴシック"/>
              </a:rPr>
              <a:t>そうですね、ファイザーが、製薬会社がパンデミック作るみたいな事になっちゃうと言うこと</a:t>
            </a:r>
            <a:endParaRPr sz="1050">
              <a:latin typeface="游ゴシック"/>
              <a:cs typeface="游ゴシック"/>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3925570"/>
          </a:xfrm>
          <a:prstGeom prst="rect">
            <a:avLst/>
          </a:prstGeom>
        </p:spPr>
        <p:txBody>
          <a:bodyPr wrap="square" lIns="0" tIns="69215" rIns="0" bIns="0" rtlCol="0" vert="horz">
            <a:spAutoFit/>
          </a:bodyPr>
          <a:lstStyle/>
          <a:p>
            <a:pPr marL="416559">
              <a:lnSpc>
                <a:spcPct val="100000"/>
              </a:lnSpc>
              <a:spcBef>
                <a:spcPts val="545"/>
              </a:spcBef>
            </a:pPr>
            <a:r>
              <a:rPr dirty="0" sz="1050" spc="-20">
                <a:latin typeface="游ゴシック"/>
                <a:cs typeface="游ゴシック"/>
              </a:rPr>
              <a:t>ですか。</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そういうことです</a:t>
            </a:r>
            <a:r>
              <a:rPr dirty="0" sz="1050" spc="-50">
                <a:latin typeface="游ゴシック"/>
                <a:cs typeface="游ゴシック"/>
              </a:rPr>
              <a:t>。</a:t>
            </a:r>
            <a:endParaRPr sz="1050">
              <a:latin typeface="游ゴシック"/>
              <a:cs typeface="游ゴシック"/>
            </a:endParaRPr>
          </a:p>
          <a:p>
            <a:pPr marL="550545" marR="2016760" indent="-538480">
              <a:lnSpc>
                <a:spcPts val="1720"/>
              </a:lnSpc>
              <a:spcBef>
                <a:spcPts val="114"/>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なるほど、そこまで考えて</a:t>
            </a:r>
            <a:r>
              <a:rPr dirty="0" sz="1050" spc="-20">
                <a:latin typeface="游ゴシック"/>
                <a:cs typeface="游ゴシック"/>
              </a:rPr>
              <a:t>や</a:t>
            </a:r>
            <a:r>
              <a:rPr dirty="0" sz="1050">
                <a:latin typeface="游ゴシック"/>
                <a:cs typeface="游ゴシック"/>
              </a:rPr>
              <a:t>っ</a:t>
            </a:r>
            <a:r>
              <a:rPr dirty="0" sz="1050" spc="-20">
                <a:latin typeface="游ゴシック"/>
                <a:cs typeface="游ゴシック"/>
              </a:rPr>
              <a:t>て</a:t>
            </a:r>
            <a:r>
              <a:rPr dirty="0" sz="1050" spc="-10">
                <a:latin typeface="游ゴシック"/>
                <a:cs typeface="游ゴシック"/>
              </a:rPr>
              <a:t>るんですかって話ですよね</a:t>
            </a:r>
            <a:r>
              <a:rPr dirty="0" sz="1050" spc="-50">
                <a:latin typeface="游ゴシック"/>
                <a:cs typeface="游ゴシック"/>
              </a:rPr>
              <a:t>。</a:t>
            </a:r>
            <a:r>
              <a:rPr dirty="0" sz="1050" spc="-10">
                <a:latin typeface="游ゴシック"/>
                <a:cs typeface="游ゴシック"/>
              </a:rPr>
              <a:t>そこまで考えてないと私は思いたいです</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なるほど、もう一つ</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これアメリカのメディアなんかでよく出てくるのは、このコロナと</a:t>
            </a:r>
            <a:r>
              <a:rPr dirty="0" sz="1050" spc="-10">
                <a:latin typeface="游ゴシック"/>
                <a:cs typeface="游ゴシック"/>
              </a:rPr>
              <a:t>HIV</a:t>
            </a:r>
            <a:r>
              <a:rPr dirty="0" sz="1050" spc="-20">
                <a:latin typeface="游ゴシック"/>
                <a:cs typeface="游ゴシック"/>
              </a:rPr>
              <a:t>との関係・・・</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そうですね、それで私もメ</a:t>
            </a:r>
            <a:r>
              <a:rPr dirty="0" sz="1050" spc="-20">
                <a:latin typeface="游ゴシック"/>
                <a:cs typeface="游ゴシック"/>
              </a:rPr>
              <a:t>ー</a:t>
            </a:r>
            <a:r>
              <a:rPr dirty="0" sz="1050">
                <a:latin typeface="游ゴシック"/>
                <a:cs typeface="游ゴシック"/>
              </a:rPr>
              <a:t>ル</a:t>
            </a:r>
            <a:r>
              <a:rPr dirty="0" sz="1050" spc="-20">
                <a:latin typeface="游ゴシック"/>
                <a:cs typeface="游ゴシック"/>
              </a:rPr>
              <a:t>を</a:t>
            </a:r>
            <a:r>
              <a:rPr dirty="0" sz="1050" spc="-10">
                <a:latin typeface="游ゴシック"/>
                <a:cs typeface="游ゴシック"/>
              </a:rPr>
              <a:t>いただいてですね、どうなってるかって</a:t>
            </a:r>
            <a:r>
              <a:rPr dirty="0" sz="1050" spc="-20">
                <a:latin typeface="游ゴシック"/>
                <a:cs typeface="游ゴシック"/>
              </a:rPr>
              <a:t>い</a:t>
            </a:r>
            <a:r>
              <a:rPr dirty="0" sz="1050">
                <a:latin typeface="游ゴシック"/>
                <a:cs typeface="游ゴシック"/>
              </a:rPr>
              <a:t>う</a:t>
            </a:r>
            <a:r>
              <a:rPr dirty="0" sz="1050" spc="-20">
                <a:latin typeface="游ゴシック"/>
                <a:cs typeface="游ゴシック"/>
              </a:rPr>
              <a:t>の</a:t>
            </a:r>
            <a:r>
              <a:rPr dirty="0" sz="1050" spc="-10">
                <a:latin typeface="游ゴシック"/>
                <a:cs typeface="游ゴシック"/>
              </a:rPr>
              <a:t>を調べたんで</a:t>
            </a:r>
            <a:r>
              <a:rPr dirty="0" sz="1050" spc="-50">
                <a:latin typeface="游ゴシック"/>
                <a:cs typeface="游ゴシック"/>
              </a:rPr>
              <a:t>す</a:t>
            </a:r>
            <a:r>
              <a:rPr dirty="0" sz="1050" spc="-10">
                <a:latin typeface="游ゴシック"/>
                <a:cs typeface="游ゴシック"/>
              </a:rPr>
              <a:t>よ</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10" b="1">
                <a:latin typeface="游ゴシック"/>
                <a:cs typeface="游ゴシック"/>
              </a:rPr>
              <a:t>HIV</a:t>
            </a:r>
            <a:r>
              <a:rPr dirty="0" sz="1050" spc="-20" b="1">
                <a:latin typeface="游ゴシック"/>
                <a:cs typeface="游ゴシック"/>
              </a:rPr>
              <a:t>の配列が実はコロナウイルスに入っているんじゃないかという話がありました</a:t>
            </a:r>
            <a:r>
              <a:rPr dirty="0" sz="1050" spc="-25">
                <a:latin typeface="游ゴシック"/>
                <a:cs typeface="游ゴシック"/>
              </a:rPr>
              <a:t>よね。</a:t>
            </a:r>
            <a:endParaRPr sz="1050">
              <a:latin typeface="游ゴシック"/>
              <a:cs typeface="游ゴシック"/>
            </a:endParaRPr>
          </a:p>
          <a:p>
            <a:pPr marL="416559" marR="5080" indent="137160">
              <a:lnSpc>
                <a:spcPct val="135200"/>
              </a:lnSpc>
              <a:spcBef>
                <a:spcPts val="5"/>
              </a:spcBef>
            </a:pPr>
            <a:r>
              <a:rPr dirty="0" sz="1050" spc="20">
                <a:latin typeface="游ゴシック"/>
                <a:cs typeface="游ゴシック"/>
              </a:rPr>
              <a:t>それ、それで</a:t>
            </a:r>
            <a:r>
              <a:rPr dirty="0" sz="1050" spc="20" b="1">
                <a:latin typeface="游ゴシック"/>
                <a:cs typeface="游ゴシック"/>
              </a:rPr>
              <a:t>実際には四つの配列が実は入ってる</a:t>
            </a:r>
            <a:r>
              <a:rPr dirty="0" sz="1050" spc="10">
                <a:latin typeface="游ゴシック"/>
                <a:cs typeface="游ゴシック"/>
              </a:rPr>
              <a:t>んですけれども、その配列はどういうものか</a:t>
            </a:r>
            <a:r>
              <a:rPr dirty="0" sz="1050" spc="-5">
                <a:latin typeface="游ゴシック"/>
                <a:cs typeface="游ゴシック"/>
              </a:rPr>
              <a:t>というのを、恐らく2020</a:t>
            </a:r>
            <a:r>
              <a:rPr dirty="0" sz="1050" spc="-15">
                <a:latin typeface="游ゴシック"/>
                <a:cs typeface="游ゴシック"/>
              </a:rPr>
              <a:t>年の早い時期に、このような内容の論文が発表されたんですよね。</a:t>
            </a:r>
            <a:endParaRPr sz="1050">
              <a:latin typeface="游ゴシック"/>
              <a:cs typeface="游ゴシック"/>
            </a:endParaRPr>
          </a:p>
          <a:p>
            <a:pPr marL="550545">
              <a:lnSpc>
                <a:spcPct val="100000"/>
              </a:lnSpc>
              <a:spcBef>
                <a:spcPts val="440"/>
              </a:spcBef>
            </a:pPr>
            <a:r>
              <a:rPr dirty="0" sz="1050" spc="-15">
                <a:latin typeface="游ゴシック"/>
                <a:cs typeface="游ゴシック"/>
              </a:rPr>
              <a:t>というのは、新型のコロナウイルスは同じ配列が入ってますよと、</a:t>
            </a:r>
            <a:r>
              <a:rPr dirty="0" sz="1050" spc="-10">
                <a:latin typeface="游ゴシック"/>
                <a:cs typeface="游ゴシック"/>
              </a:rPr>
              <a:t>HIV</a:t>
            </a:r>
            <a:r>
              <a:rPr dirty="0" sz="1050" spc="-20">
                <a:latin typeface="游ゴシック"/>
                <a:cs typeface="游ゴシック"/>
              </a:rPr>
              <a:t>という。</a:t>
            </a:r>
            <a:endParaRPr sz="1050">
              <a:latin typeface="游ゴシック"/>
              <a:cs typeface="游ゴシック"/>
            </a:endParaRPr>
          </a:p>
          <a:p>
            <a:pPr marL="416559" indent="137160">
              <a:lnSpc>
                <a:spcPct val="100000"/>
              </a:lnSpc>
              <a:spcBef>
                <a:spcPts val="445"/>
              </a:spcBef>
            </a:pPr>
            <a:r>
              <a:rPr dirty="0" sz="1050" spc="-5">
                <a:latin typeface="游ゴシック"/>
                <a:cs typeface="游ゴシック"/>
              </a:rPr>
              <a:t>この論文が発表されてそれでどういう配列が入っているのかが分かりますので、その配列がど</a:t>
            </a:r>
            <a:endParaRPr sz="1050">
              <a:latin typeface="游ゴシック"/>
              <a:cs typeface="游ゴシック"/>
            </a:endParaRPr>
          </a:p>
          <a:p>
            <a:pPr marL="550545" marR="5080" indent="-134620">
              <a:lnSpc>
                <a:spcPct val="135200"/>
              </a:lnSpc>
              <a:spcBef>
                <a:spcPts val="15"/>
              </a:spcBef>
            </a:pPr>
            <a:r>
              <a:rPr dirty="0" sz="1050" spc="10">
                <a:latin typeface="游ゴシック"/>
                <a:cs typeface="游ゴシック"/>
              </a:rPr>
              <a:t>んなとこに、どう存在するかという辺りはデータベースサーチというので簡単にやれますので。</a:t>
            </a:r>
            <a:r>
              <a:rPr dirty="0" sz="1050" spc="-10">
                <a:latin typeface="游ゴシック"/>
                <a:cs typeface="游ゴシック"/>
              </a:rPr>
              <a:t>それで実際やってみるとですね、実はですね、</a:t>
            </a:r>
            <a:r>
              <a:rPr dirty="0" sz="1050" spc="-15" b="1">
                <a:latin typeface="游ゴシック"/>
                <a:cs typeface="游ゴシック"/>
              </a:rPr>
              <a:t>いろんな生物種がいっぱい持ってるいるのです、</a:t>
            </a:r>
            <a:endParaRPr sz="1050">
              <a:latin typeface="游ゴシック"/>
              <a:cs typeface="游ゴシック"/>
            </a:endParaRPr>
          </a:p>
          <a:p>
            <a:pPr marL="416559">
              <a:lnSpc>
                <a:spcPct val="100000"/>
              </a:lnSpc>
              <a:spcBef>
                <a:spcPts val="440"/>
              </a:spcBef>
            </a:pPr>
            <a:r>
              <a:rPr dirty="0" sz="1050" spc="-10" b="1">
                <a:latin typeface="游ゴシック"/>
                <a:cs typeface="游ゴシック"/>
              </a:rPr>
              <a:t>その配列は</a:t>
            </a:r>
            <a:r>
              <a:rPr dirty="0" sz="1050" spc="-50">
                <a:latin typeface="游ゴシック"/>
                <a:cs typeface="游ゴシック"/>
              </a:rPr>
              <a:t>。</a:t>
            </a:r>
            <a:endParaRPr sz="1050">
              <a:latin typeface="游ゴシック"/>
              <a:cs typeface="游ゴシック"/>
            </a:endParaRPr>
          </a:p>
          <a:p>
            <a:pPr marL="553085">
              <a:lnSpc>
                <a:spcPct val="100000"/>
              </a:lnSpc>
              <a:spcBef>
                <a:spcPts val="445"/>
              </a:spcBef>
            </a:pPr>
            <a:r>
              <a:rPr dirty="0" sz="1050">
                <a:latin typeface="游ゴシック"/>
                <a:cs typeface="游ゴシック"/>
              </a:rPr>
              <a:t>と言うことになると狙って入れたというよりも、</a:t>
            </a:r>
            <a:r>
              <a:rPr dirty="0" sz="1050" spc="-5" b="1">
                <a:latin typeface="游ゴシック"/>
                <a:cs typeface="游ゴシック"/>
              </a:rPr>
              <a:t>その配列は偶然できたというふうに思う方が</a:t>
            </a:r>
            <a:endParaRPr sz="1050">
              <a:latin typeface="游ゴシック"/>
              <a:cs typeface="游ゴシック"/>
            </a:endParaRPr>
          </a:p>
          <a:p>
            <a:pPr marL="416559">
              <a:lnSpc>
                <a:spcPct val="100000"/>
              </a:lnSpc>
              <a:spcBef>
                <a:spcPts val="445"/>
              </a:spcBef>
            </a:pPr>
            <a:r>
              <a:rPr dirty="0" sz="1050" spc="-10" b="1">
                <a:latin typeface="游ゴシック"/>
                <a:cs typeface="游ゴシック"/>
              </a:rPr>
              <a:t>・・・</a:t>
            </a:r>
            <a:r>
              <a:rPr dirty="0" sz="1050" spc="-50">
                <a:latin typeface="游ゴシック"/>
                <a:cs typeface="游ゴシック"/>
              </a:rPr>
              <a:t>。</a:t>
            </a:r>
            <a:endParaRPr sz="1050">
              <a:latin typeface="游ゴシック"/>
              <a:cs typeface="游ゴシック"/>
            </a:endParaRPr>
          </a:p>
        </p:txBody>
      </p:sp>
      <p:pic>
        <p:nvPicPr>
          <p:cNvPr id="3" name="object 3" descr=""/>
          <p:cNvPicPr/>
          <p:nvPr/>
        </p:nvPicPr>
        <p:blipFill>
          <a:blip r:embed="rId2" cstate="print"/>
          <a:stretch>
            <a:fillRect/>
          </a:stretch>
        </p:blipFill>
        <p:spPr>
          <a:xfrm>
            <a:off x="1011936" y="5462016"/>
            <a:ext cx="5718048" cy="3364992"/>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2</a:t>
            </a:r>
            <a:r>
              <a:rPr dirty="0" baseline="2645" sz="1575" spc="-37"/>
              <a:t>-</a:t>
            </a:r>
            <a:endParaRPr baseline="2645" sz="1575"/>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4934813"/>
            <a:ext cx="6325870" cy="197612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そうですね、なるほど</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その辺がやっぱりなぜかメディアとか、特にネットなんかだと。</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いや変な話になるじゃない</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良い話もあるんですけども、実は実体がない話まで拾ってしまうんですよね。</a:t>
            </a:r>
            <a:endParaRPr sz="1050">
              <a:latin typeface="游ゴシック"/>
              <a:cs typeface="游ゴシック"/>
            </a:endParaRPr>
          </a:p>
          <a:p>
            <a:pPr marL="416559" marR="5080" indent="-403860">
              <a:lnSpc>
                <a:spcPct val="135200"/>
              </a:lnSpc>
              <a:spcBef>
                <a:spcPts val="15"/>
              </a:spcBef>
              <a:tabLst>
                <a:tab pos="553085" algn="l"/>
              </a:tabLst>
            </a:pPr>
            <a:r>
              <a:rPr dirty="0" sz="1050" spc="5" b="1">
                <a:latin typeface="游ゴシック"/>
                <a:cs typeface="游ゴシック"/>
              </a:rPr>
              <a:t>及川</a:t>
            </a:r>
            <a:r>
              <a:rPr dirty="0" sz="1050" spc="-15">
                <a:latin typeface="游ゴシック"/>
                <a:cs typeface="游ゴシック"/>
              </a:rPr>
              <a:t>：</a:t>
            </a:r>
            <a:r>
              <a:rPr dirty="0" sz="1050">
                <a:latin typeface="游ゴシック"/>
                <a:cs typeface="游ゴシック"/>
              </a:rPr>
              <a:t>	</a:t>
            </a:r>
            <a:r>
              <a:rPr dirty="0" sz="1050" spc="5">
                <a:latin typeface="游ゴシック"/>
                <a:cs typeface="游ゴシック"/>
              </a:rPr>
              <a:t>こ</a:t>
            </a:r>
            <a:r>
              <a:rPr dirty="0" sz="1050" spc="-5">
                <a:latin typeface="游ゴシック"/>
                <a:cs typeface="游ゴシック"/>
              </a:rPr>
              <a:t>れ</a:t>
            </a:r>
            <a:r>
              <a:rPr dirty="0" sz="1050">
                <a:latin typeface="游ゴシック"/>
                <a:cs typeface="游ゴシック"/>
              </a:rPr>
              <a:t>HIV</a:t>
            </a:r>
            <a:r>
              <a:rPr dirty="0" sz="1050" spc="5">
                <a:latin typeface="游ゴシック"/>
                <a:cs typeface="游ゴシック"/>
              </a:rPr>
              <a:t>の配</a:t>
            </a:r>
            <a:r>
              <a:rPr dirty="0" sz="1050" spc="-5">
                <a:latin typeface="游ゴシック"/>
                <a:cs typeface="游ゴシック"/>
              </a:rPr>
              <a:t>列</a:t>
            </a:r>
            <a:r>
              <a:rPr dirty="0" sz="1050" spc="5">
                <a:latin typeface="游ゴシック"/>
                <a:cs typeface="游ゴシック"/>
              </a:rPr>
              <a:t>が言</a:t>
            </a:r>
            <a:r>
              <a:rPr dirty="0" sz="1050" spc="-5">
                <a:latin typeface="游ゴシック"/>
                <a:cs typeface="游ゴシック"/>
              </a:rPr>
              <a:t>っ</a:t>
            </a:r>
            <a:r>
              <a:rPr dirty="0" sz="1050" spc="5">
                <a:latin typeface="游ゴシック"/>
                <a:cs typeface="游ゴシック"/>
              </a:rPr>
              <a:t>てる</a:t>
            </a:r>
            <a:r>
              <a:rPr dirty="0" sz="1050" spc="-5">
                <a:latin typeface="游ゴシック"/>
                <a:cs typeface="游ゴシック"/>
              </a:rPr>
              <a:t>か</a:t>
            </a:r>
            <a:r>
              <a:rPr dirty="0" sz="1050" spc="5">
                <a:latin typeface="游ゴシック"/>
                <a:cs typeface="游ゴシック"/>
              </a:rPr>
              <a:t>ら、</a:t>
            </a:r>
            <a:r>
              <a:rPr dirty="0" sz="1050" spc="-5">
                <a:latin typeface="游ゴシック"/>
                <a:cs typeface="游ゴシック"/>
              </a:rPr>
              <a:t>だ</a:t>
            </a:r>
            <a:r>
              <a:rPr dirty="0" sz="1050" spc="5">
                <a:latin typeface="游ゴシック"/>
                <a:cs typeface="游ゴシック"/>
              </a:rPr>
              <a:t>から</a:t>
            </a:r>
            <a:r>
              <a:rPr dirty="0" sz="1050" spc="-5">
                <a:latin typeface="游ゴシック"/>
                <a:cs typeface="游ゴシック"/>
              </a:rPr>
              <a:t>こ</a:t>
            </a:r>
            <a:r>
              <a:rPr dirty="0" sz="1050" spc="5">
                <a:latin typeface="游ゴシック"/>
                <a:cs typeface="游ゴシック"/>
              </a:rPr>
              <a:t>のウ</a:t>
            </a:r>
            <a:r>
              <a:rPr dirty="0" sz="1050" spc="-5">
                <a:latin typeface="游ゴシック"/>
                <a:cs typeface="游ゴシック"/>
              </a:rPr>
              <a:t>イ</a:t>
            </a:r>
            <a:r>
              <a:rPr dirty="0" sz="1050" spc="5">
                <a:latin typeface="游ゴシック"/>
                <a:cs typeface="游ゴシック"/>
              </a:rPr>
              <a:t>ル</a:t>
            </a:r>
            <a:r>
              <a:rPr dirty="0" sz="1050" spc="-5">
                <a:latin typeface="游ゴシック"/>
                <a:cs typeface="游ゴシック"/>
              </a:rPr>
              <a:t>ス</a:t>
            </a:r>
            <a:r>
              <a:rPr dirty="0" sz="1050" spc="5">
                <a:latin typeface="游ゴシック"/>
                <a:cs typeface="游ゴシック"/>
              </a:rPr>
              <a:t>は</a:t>
            </a:r>
            <a:r>
              <a:rPr dirty="0" sz="1050" spc="-5">
                <a:latin typeface="游ゴシック"/>
                <a:cs typeface="游ゴシック"/>
              </a:rPr>
              <a:t>人</a:t>
            </a:r>
            <a:r>
              <a:rPr dirty="0" sz="1050" spc="5">
                <a:latin typeface="游ゴシック"/>
                <a:cs typeface="游ゴシック"/>
              </a:rPr>
              <a:t>工</a:t>
            </a:r>
            <a:r>
              <a:rPr dirty="0" sz="1050" spc="-5">
                <a:latin typeface="游ゴシック"/>
                <a:cs typeface="游ゴシック"/>
              </a:rPr>
              <a:t>的な</a:t>
            </a:r>
            <a:r>
              <a:rPr dirty="0" sz="1050" spc="5">
                <a:latin typeface="游ゴシック"/>
                <a:cs typeface="游ゴシック"/>
              </a:rPr>
              <a:t>ん</a:t>
            </a:r>
            <a:r>
              <a:rPr dirty="0" sz="1050" spc="-5">
                <a:latin typeface="游ゴシック"/>
                <a:cs typeface="游ゴシック"/>
              </a:rPr>
              <a:t>だ</a:t>
            </a:r>
            <a:r>
              <a:rPr dirty="0" sz="1050" spc="5">
                <a:latin typeface="游ゴシック"/>
                <a:cs typeface="游ゴシック"/>
              </a:rPr>
              <a:t>っ</a:t>
            </a:r>
            <a:r>
              <a:rPr dirty="0" sz="1050" spc="-5">
                <a:latin typeface="游ゴシック"/>
                <a:cs typeface="游ゴシック"/>
              </a:rPr>
              <a:t>てい</a:t>
            </a:r>
            <a:r>
              <a:rPr dirty="0" sz="1050" spc="5">
                <a:latin typeface="游ゴシック"/>
                <a:cs typeface="游ゴシック"/>
              </a:rPr>
              <a:t>う</a:t>
            </a:r>
            <a:r>
              <a:rPr dirty="0" sz="1050" spc="-5">
                <a:latin typeface="游ゴシック"/>
                <a:cs typeface="游ゴシック"/>
              </a:rPr>
              <a:t>話</a:t>
            </a:r>
            <a:r>
              <a:rPr dirty="0" sz="1050" spc="5">
                <a:latin typeface="游ゴシック"/>
                <a:cs typeface="游ゴシック"/>
              </a:rPr>
              <a:t>に</a:t>
            </a:r>
            <a:r>
              <a:rPr dirty="0" sz="1050" spc="-5">
                <a:latin typeface="游ゴシック"/>
                <a:cs typeface="游ゴシック"/>
              </a:rPr>
              <a:t>・</a:t>
            </a:r>
            <a:r>
              <a:rPr dirty="0" sz="1050" spc="5">
                <a:latin typeface="游ゴシック"/>
                <a:cs typeface="游ゴシック"/>
              </a:rPr>
              <a:t>・</a:t>
            </a:r>
            <a:r>
              <a:rPr dirty="0" sz="1050" spc="-5">
                <a:latin typeface="游ゴシック"/>
                <a:cs typeface="游ゴシック"/>
              </a:rPr>
              <a:t>・</a:t>
            </a:r>
            <a:r>
              <a:rPr dirty="0" sz="1050" spc="5">
                <a:latin typeface="游ゴシック"/>
                <a:cs typeface="游ゴシック"/>
              </a:rPr>
              <a:t>、</a:t>
            </a:r>
            <a:r>
              <a:rPr dirty="0" sz="1050" spc="-5">
                <a:latin typeface="游ゴシック"/>
                <a:cs typeface="游ゴシック"/>
              </a:rPr>
              <a:t>そ</a:t>
            </a:r>
            <a:r>
              <a:rPr dirty="0" sz="1050" spc="-15">
                <a:latin typeface="游ゴシック"/>
                <a:cs typeface="游ゴシック"/>
              </a:rPr>
              <a:t>う</a:t>
            </a:r>
            <a:r>
              <a:rPr dirty="0" sz="1050" spc="-5">
                <a:latin typeface="游ゴシック"/>
                <a:cs typeface="游ゴシック"/>
              </a:rPr>
              <a:t> いうことなんですね</a:t>
            </a:r>
            <a:r>
              <a:rPr dirty="0" sz="1050" spc="-15">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この二つの配列なんですよ</a:t>
            </a:r>
            <a:r>
              <a:rPr dirty="0" sz="1050" spc="-2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553085">
              <a:lnSpc>
                <a:spcPct val="100000"/>
              </a:lnSpc>
              <a:spcBef>
                <a:spcPts val="445"/>
              </a:spcBef>
            </a:pPr>
            <a:r>
              <a:rPr dirty="0" sz="1050" spc="-5">
                <a:latin typeface="游ゴシック"/>
                <a:cs typeface="游ゴシック"/>
              </a:rPr>
              <a:t>この二つの配列はどんな生物種に存在してるかっていうのを実際に調べるのは容易ですので、</a:t>
            </a:r>
            <a:endParaRPr sz="1050">
              <a:latin typeface="游ゴシック"/>
              <a:cs typeface="游ゴシック"/>
            </a:endParaRPr>
          </a:p>
          <a:p>
            <a:pPr marL="416559">
              <a:lnSpc>
                <a:spcPct val="100000"/>
              </a:lnSpc>
              <a:spcBef>
                <a:spcPts val="455"/>
              </a:spcBef>
            </a:pPr>
            <a:r>
              <a:rPr dirty="0" sz="1050" spc="-10" b="1">
                <a:latin typeface="游ゴシック"/>
                <a:cs typeface="游ゴシック"/>
              </a:rPr>
              <a:t>調べてみますとあちこちいっぱいあります</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8675623"/>
            <a:ext cx="2572385" cy="18478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a:t>
            </a:r>
            <a:r>
              <a:rPr dirty="0" sz="1050" spc="-15" b="1">
                <a:solidFill>
                  <a:srgbClr val="FF0000"/>
                </a:solidFill>
                <a:latin typeface="游ゴシック"/>
                <a:cs typeface="游ゴシック"/>
              </a:rPr>
              <a:t>コロナウィルが人工的に作られた痕跡</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706627" y="9269072"/>
            <a:ext cx="6324600" cy="45847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（1:02:45）</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なるほど、このことよりも</a:t>
            </a:r>
            <a:r>
              <a:rPr dirty="0" sz="1050" spc="-20">
                <a:latin typeface="游ゴシック"/>
                <a:cs typeface="游ゴシック"/>
              </a:rPr>
              <a:t>、</a:t>
            </a:r>
            <a:r>
              <a:rPr dirty="0" sz="1050">
                <a:latin typeface="游ゴシック"/>
                <a:cs typeface="游ゴシック"/>
              </a:rPr>
              <a:t>最</a:t>
            </a:r>
            <a:r>
              <a:rPr dirty="0" sz="1050" spc="-20">
                <a:latin typeface="游ゴシック"/>
                <a:cs typeface="游ゴシック"/>
              </a:rPr>
              <a:t>初</a:t>
            </a:r>
            <a:r>
              <a:rPr dirty="0" sz="1050" spc="-10">
                <a:latin typeface="游ゴシック"/>
                <a:cs typeface="游ゴシック"/>
              </a:rPr>
              <a:t>にお話いただいた作られた痕跡というの</a:t>
            </a:r>
            <a:r>
              <a:rPr dirty="0" sz="1050" spc="-20">
                <a:latin typeface="游ゴシック"/>
                <a:cs typeface="游ゴシック"/>
              </a:rPr>
              <a:t>が</a:t>
            </a:r>
            <a:r>
              <a:rPr dirty="0" sz="1050">
                <a:latin typeface="游ゴシック"/>
                <a:cs typeface="游ゴシック"/>
              </a:rPr>
              <a:t>明</a:t>
            </a:r>
            <a:r>
              <a:rPr dirty="0" sz="1050" spc="-20">
                <a:latin typeface="游ゴシック"/>
                <a:cs typeface="游ゴシック"/>
              </a:rPr>
              <a:t>ら</a:t>
            </a:r>
            <a:r>
              <a:rPr dirty="0" sz="1050" spc="-10">
                <a:latin typeface="游ゴシック"/>
                <a:cs typeface="游ゴシック"/>
              </a:rPr>
              <a:t>かにあるなと</a:t>
            </a:r>
            <a:r>
              <a:rPr dirty="0" sz="1050" spc="-50">
                <a:latin typeface="游ゴシック"/>
                <a:cs typeface="游ゴシック"/>
              </a:rPr>
              <a:t>。</a:t>
            </a:r>
            <a:endParaRPr sz="1050">
              <a:latin typeface="游ゴシック"/>
              <a:cs typeface="游ゴシック"/>
            </a:endParaRPr>
          </a:p>
        </p:txBody>
      </p:sp>
      <p:pic>
        <p:nvPicPr>
          <p:cNvPr id="5" name="object 5" descr=""/>
          <p:cNvPicPr/>
          <p:nvPr/>
        </p:nvPicPr>
        <p:blipFill>
          <a:blip r:embed="rId2" cstate="print"/>
          <a:stretch>
            <a:fillRect/>
          </a:stretch>
        </p:blipFill>
        <p:spPr>
          <a:xfrm>
            <a:off x="719327" y="1295400"/>
            <a:ext cx="6096000" cy="3429000"/>
          </a:xfrm>
          <a:prstGeom prst="rect">
            <a:avLst/>
          </a:prstGeom>
        </p:spPr>
      </p:pic>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3</a:t>
            </a:r>
            <a:r>
              <a:rPr dirty="0" baseline="2645" sz="1575" spc="-37"/>
              <a:t>-</a:t>
            </a:r>
            <a:endParaRPr baseline="2645" sz="1575"/>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4498949"/>
            <a:ext cx="6326505" cy="5228590"/>
          </a:xfrm>
          <a:prstGeom prst="rect">
            <a:avLst/>
          </a:prstGeom>
        </p:spPr>
        <p:txBody>
          <a:bodyPr wrap="square" lIns="0" tIns="70485" rIns="0" bIns="0" rtlCol="0" vert="horz">
            <a:spAutoFit/>
          </a:bodyPr>
          <a:lstStyle/>
          <a:p>
            <a:pPr marL="12700">
              <a:lnSpc>
                <a:spcPct val="100000"/>
              </a:lnSpc>
              <a:spcBef>
                <a:spcPts val="5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それはウイルス学的に見た</a:t>
            </a:r>
            <a:r>
              <a:rPr dirty="0" sz="1050" spc="-20">
                <a:latin typeface="游ゴシック"/>
                <a:cs typeface="游ゴシック"/>
              </a:rPr>
              <a:t>ら</a:t>
            </a:r>
            <a:r>
              <a:rPr dirty="0" sz="1050">
                <a:latin typeface="游ゴシック"/>
                <a:cs typeface="游ゴシック"/>
              </a:rPr>
              <a:t>わ</a:t>
            </a:r>
            <a:r>
              <a:rPr dirty="0" sz="1050" spc="-20">
                <a:latin typeface="游ゴシック"/>
                <a:cs typeface="游ゴシック"/>
              </a:rPr>
              <a:t>か</a:t>
            </a:r>
            <a:r>
              <a:rPr dirty="0" sz="1050" spc="-10">
                <a:latin typeface="游ゴシック"/>
                <a:cs typeface="游ゴシック"/>
              </a:rPr>
              <a:t>るわけですね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あともう一つはですね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どういうふうな変異が起きているかが実はわかってましてですね、塩基配列が三つが一つのア</a:t>
            </a:r>
            <a:r>
              <a:rPr dirty="0" sz="1050" spc="-10">
                <a:latin typeface="游ゴシック"/>
                <a:cs typeface="游ゴシック"/>
              </a:rPr>
              <a:t>ミノ酸を指定するんですよ。</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それが遺伝情報のルールなんですね。</a:t>
            </a:r>
            <a:endParaRPr sz="1050">
              <a:latin typeface="游ゴシック"/>
              <a:cs typeface="游ゴシック"/>
            </a:endParaRPr>
          </a:p>
          <a:p>
            <a:pPr marL="416559" marR="5080" indent="137160">
              <a:lnSpc>
                <a:spcPts val="1720"/>
              </a:lnSpc>
              <a:spcBef>
                <a:spcPts val="120"/>
              </a:spcBef>
            </a:pPr>
            <a:r>
              <a:rPr dirty="0" sz="1050" spc="10">
                <a:latin typeface="游ゴシック"/>
                <a:cs typeface="游ゴシック"/>
              </a:rPr>
              <a:t>それですね、これを見てもらえばいいんですけども、これが一つのアミノ酸、ロイシンという</a:t>
            </a:r>
            <a:r>
              <a:rPr dirty="0" sz="1050" spc="-10">
                <a:latin typeface="游ゴシック"/>
                <a:cs typeface="游ゴシック"/>
              </a:rPr>
              <a:t>アミノ酸ですね。</a:t>
            </a:r>
            <a:endParaRPr sz="1050">
              <a:latin typeface="游ゴシック"/>
              <a:cs typeface="游ゴシック"/>
            </a:endParaRPr>
          </a:p>
          <a:p>
            <a:pPr marL="551815">
              <a:lnSpc>
                <a:spcPct val="100000"/>
              </a:lnSpc>
              <a:spcBef>
                <a:spcPts val="305"/>
              </a:spcBef>
            </a:pPr>
            <a:r>
              <a:rPr dirty="0" sz="1050" spc="-5">
                <a:latin typeface="游ゴシック"/>
                <a:cs typeface="游ゴシック"/>
              </a:rPr>
              <a:t>初めの</a:t>
            </a:r>
            <a:r>
              <a:rPr dirty="0" sz="1050" spc="-10">
                <a:latin typeface="游ゴシック"/>
                <a:cs typeface="游ゴシック"/>
              </a:rPr>
              <a:t>2文字目は一緒じゃないですか、</a:t>
            </a:r>
            <a:r>
              <a:rPr dirty="0" sz="1050">
                <a:latin typeface="游ゴシック"/>
                <a:cs typeface="游ゴシック"/>
              </a:rPr>
              <a:t>CU</a:t>
            </a:r>
            <a:r>
              <a:rPr dirty="0" sz="1050" spc="-10">
                <a:latin typeface="游ゴシック"/>
                <a:cs typeface="游ゴシック"/>
              </a:rPr>
              <a:t>、</a:t>
            </a:r>
            <a:r>
              <a:rPr dirty="0" sz="1050">
                <a:latin typeface="游ゴシック"/>
                <a:cs typeface="游ゴシック"/>
              </a:rPr>
              <a:t>CU</a:t>
            </a:r>
            <a:r>
              <a:rPr dirty="0" sz="1050" spc="-10">
                <a:latin typeface="游ゴシック"/>
                <a:cs typeface="游ゴシック"/>
              </a:rPr>
              <a:t>でしょ、終わりの三つ目だけがUCAG</a:t>
            </a:r>
            <a:r>
              <a:rPr dirty="0" sz="1050">
                <a:latin typeface="游ゴシック"/>
                <a:cs typeface="游ゴシック"/>
              </a:rPr>
              <a:t>と</a:t>
            </a:r>
            <a:r>
              <a:rPr dirty="0" sz="1050" spc="-10">
                <a:latin typeface="游ゴシック"/>
                <a:cs typeface="游ゴシック"/>
              </a:rPr>
              <a:t>4</a:t>
            </a:r>
            <a:r>
              <a:rPr dirty="0" sz="1050" spc="-20">
                <a:latin typeface="游ゴシック"/>
                <a:cs typeface="游ゴシック"/>
              </a:rPr>
              <a:t>種類あ</a:t>
            </a:r>
            <a:endParaRPr sz="1050">
              <a:latin typeface="游ゴシック"/>
              <a:cs typeface="游ゴシック"/>
            </a:endParaRPr>
          </a:p>
          <a:p>
            <a:pPr marL="416559">
              <a:lnSpc>
                <a:spcPct val="100000"/>
              </a:lnSpc>
              <a:spcBef>
                <a:spcPts val="445"/>
              </a:spcBef>
            </a:pPr>
            <a:r>
              <a:rPr dirty="0" sz="1050" spc="-20">
                <a:latin typeface="游ゴシック"/>
                <a:cs typeface="游ゴシック"/>
              </a:rPr>
              <a:t>りますよね。</a:t>
            </a:r>
            <a:endParaRPr sz="1050">
              <a:latin typeface="游ゴシック"/>
              <a:cs typeface="游ゴシック"/>
            </a:endParaRPr>
          </a:p>
          <a:p>
            <a:pPr marL="416559" marR="5080" indent="137160">
              <a:lnSpc>
                <a:spcPts val="1720"/>
              </a:lnSpc>
              <a:spcBef>
                <a:spcPts val="114"/>
              </a:spcBef>
            </a:pPr>
            <a:r>
              <a:rPr dirty="0" sz="1050" spc="20">
                <a:latin typeface="游ゴシック"/>
                <a:cs typeface="游ゴシック"/>
              </a:rPr>
              <a:t>ということは、</a:t>
            </a:r>
            <a:r>
              <a:rPr dirty="0" sz="1050" spc="10" b="1">
                <a:latin typeface="游ゴシック"/>
                <a:cs typeface="游ゴシック"/>
              </a:rPr>
              <a:t>普通ランダムに変異が発生したとすると、初めの一文字目、二文字目、三文字</a:t>
            </a:r>
            <a:r>
              <a:rPr dirty="0" sz="1050" spc="-5" b="1">
                <a:latin typeface="游ゴシック"/>
                <a:cs typeface="游ゴシック"/>
              </a:rPr>
              <a:t>目に同じ確率で変異が入る</a:t>
            </a:r>
            <a:r>
              <a:rPr dirty="0" sz="1050" spc="-10">
                <a:latin typeface="游ゴシック"/>
                <a:cs typeface="游ゴシック"/>
              </a:rPr>
              <a:t>じゃないですか。</a:t>
            </a:r>
            <a:endParaRPr sz="1050">
              <a:latin typeface="游ゴシック"/>
              <a:cs typeface="游ゴシック"/>
            </a:endParaRPr>
          </a:p>
          <a:p>
            <a:pPr marL="550545">
              <a:lnSpc>
                <a:spcPct val="100000"/>
              </a:lnSpc>
              <a:spcBef>
                <a:spcPts val="309"/>
              </a:spcBef>
            </a:pPr>
            <a:r>
              <a:rPr dirty="0" sz="1050" spc="-15">
                <a:latin typeface="游ゴシック"/>
                <a:cs typeface="游ゴシック"/>
              </a:rPr>
              <a:t>これが普通の考え方ですよね。</a:t>
            </a:r>
            <a:endParaRPr sz="1050">
              <a:latin typeface="游ゴシック"/>
              <a:cs typeface="游ゴシック"/>
            </a:endParaRPr>
          </a:p>
          <a:p>
            <a:pPr marL="416559" marR="5080" indent="135255">
              <a:lnSpc>
                <a:spcPct val="135200"/>
              </a:lnSpc>
            </a:pPr>
            <a:r>
              <a:rPr dirty="0" sz="1050" spc="-10">
                <a:latin typeface="游ゴシック"/>
                <a:cs typeface="游ゴシック"/>
              </a:rPr>
              <a:t>ところがですね、少し大きくしていますと、ロイシンというアミノ酸が指定するのは</a:t>
            </a:r>
            <a:r>
              <a:rPr dirty="0" sz="1050">
                <a:latin typeface="游ゴシック"/>
                <a:cs typeface="游ゴシック"/>
              </a:rPr>
              <a:t>CUU</a:t>
            </a:r>
            <a:r>
              <a:rPr dirty="0" sz="1050" spc="-10">
                <a:latin typeface="游ゴシック"/>
                <a:cs typeface="游ゴシック"/>
              </a:rPr>
              <a:t>、</a:t>
            </a:r>
            <a:r>
              <a:rPr dirty="0" sz="1050" spc="-25">
                <a:latin typeface="游ゴシック"/>
                <a:cs typeface="游ゴシック"/>
              </a:rPr>
              <a:t>CU </a:t>
            </a:r>
            <a:r>
              <a:rPr dirty="0" sz="1050" spc="-10">
                <a:latin typeface="游ゴシック"/>
                <a:cs typeface="游ゴシック"/>
              </a:rPr>
              <a:t>C、CUA、CUG</a:t>
            </a:r>
            <a:r>
              <a:rPr dirty="0" sz="1050" spc="-20">
                <a:latin typeface="游ゴシック"/>
                <a:cs typeface="游ゴシック"/>
              </a:rPr>
              <a:t>なんですよ。</a:t>
            </a:r>
            <a:endParaRPr sz="1050">
              <a:latin typeface="游ゴシック"/>
              <a:cs typeface="游ゴシック"/>
            </a:endParaRPr>
          </a:p>
          <a:p>
            <a:pPr marL="416559" marR="5080" indent="137160">
              <a:lnSpc>
                <a:spcPts val="1720"/>
              </a:lnSpc>
              <a:spcBef>
                <a:spcPts val="114"/>
              </a:spcBef>
            </a:pPr>
            <a:r>
              <a:rPr dirty="0" sz="1050" spc="10">
                <a:latin typeface="游ゴシック"/>
                <a:cs typeface="游ゴシック"/>
              </a:rPr>
              <a:t>変異ランダムに入れば一つ目には入るだろうし、二つ目にも入るだろうし、三つ目にも入るじ</a:t>
            </a:r>
            <a:r>
              <a:rPr dirty="0" sz="1050" spc="-10">
                <a:latin typeface="游ゴシック"/>
                <a:cs typeface="游ゴシック"/>
              </a:rPr>
              <a:t>ゃないですか。</a:t>
            </a:r>
            <a:endParaRPr sz="1050">
              <a:latin typeface="游ゴシック"/>
              <a:cs typeface="游ゴシック"/>
            </a:endParaRPr>
          </a:p>
          <a:p>
            <a:pPr marL="550545">
              <a:lnSpc>
                <a:spcPct val="100000"/>
              </a:lnSpc>
              <a:spcBef>
                <a:spcPts val="309"/>
              </a:spcBef>
            </a:pPr>
            <a:r>
              <a:rPr dirty="0" sz="1050" spc="-15">
                <a:latin typeface="游ゴシック"/>
                <a:cs typeface="游ゴシック"/>
              </a:rPr>
              <a:t>ところがね、このウイルスを調べてみると、</a:t>
            </a:r>
            <a:r>
              <a:rPr dirty="0" sz="1050" spc="-10" b="1">
                <a:latin typeface="游ゴシック"/>
                <a:cs typeface="游ゴシック"/>
              </a:rPr>
              <a:t>ほとんど変位が初めの二つなんです</a:t>
            </a:r>
            <a:r>
              <a:rPr dirty="0" sz="1050" spc="-50">
                <a:latin typeface="游ゴシック"/>
                <a:cs typeface="游ゴシック"/>
              </a:rPr>
              <a:t>。</a:t>
            </a:r>
            <a:endParaRPr sz="1050">
              <a:latin typeface="游ゴシック"/>
              <a:cs typeface="游ゴシック"/>
            </a:endParaRPr>
          </a:p>
          <a:p>
            <a:pPr marL="550545">
              <a:lnSpc>
                <a:spcPct val="100000"/>
              </a:lnSpc>
              <a:spcBef>
                <a:spcPts val="440"/>
              </a:spcBef>
            </a:pPr>
            <a:r>
              <a:rPr dirty="0" sz="1050" spc="-10" b="1">
                <a:latin typeface="游ゴシック"/>
                <a:cs typeface="游ゴシック"/>
              </a:rPr>
              <a:t>三つ目に入ってない</a:t>
            </a:r>
            <a:r>
              <a:rPr dirty="0" sz="1050" spc="-25">
                <a:latin typeface="游ゴシック"/>
                <a:cs typeface="游ゴシック"/>
              </a:rPr>
              <a:t>んです。</a:t>
            </a:r>
            <a:endParaRPr sz="1050">
              <a:latin typeface="游ゴシック"/>
              <a:cs typeface="游ゴシック"/>
            </a:endParaRPr>
          </a:p>
          <a:p>
            <a:pPr marL="550545" marR="808355">
              <a:lnSpc>
                <a:spcPct val="135200"/>
              </a:lnSpc>
            </a:pPr>
            <a:r>
              <a:rPr dirty="0" sz="1050" spc="-10">
                <a:latin typeface="游ゴシック"/>
                <a:cs typeface="游ゴシック"/>
              </a:rPr>
              <a:t>ということは、</a:t>
            </a:r>
            <a:r>
              <a:rPr dirty="0" sz="1050" spc="-15" b="1">
                <a:latin typeface="游ゴシック"/>
                <a:cs typeface="游ゴシック"/>
              </a:rPr>
              <a:t>その一文字目と二文字目が変異すると変わるんです、アミノ酸が</a:t>
            </a:r>
            <a:r>
              <a:rPr dirty="0" sz="1050" spc="-50">
                <a:latin typeface="游ゴシック"/>
                <a:cs typeface="游ゴシック"/>
              </a:rPr>
              <a:t>。</a:t>
            </a:r>
            <a:r>
              <a:rPr dirty="0" sz="1050" spc="-20">
                <a:latin typeface="游ゴシック"/>
                <a:cs typeface="游ゴシック"/>
              </a:rPr>
              <a:t>だけどアミノ酸が三つ目に入っても影響ないんです。</a:t>
            </a:r>
            <a:endParaRPr sz="1050">
              <a:latin typeface="游ゴシック"/>
              <a:cs typeface="游ゴシック"/>
            </a:endParaRPr>
          </a:p>
          <a:p>
            <a:pPr marL="416559" marR="5080" indent="137160">
              <a:lnSpc>
                <a:spcPct val="135200"/>
              </a:lnSpc>
              <a:spcBef>
                <a:spcPts val="15"/>
              </a:spcBef>
            </a:pPr>
            <a:r>
              <a:rPr dirty="0" sz="1050">
                <a:latin typeface="游ゴシック"/>
                <a:cs typeface="游ゴシック"/>
              </a:rPr>
              <a:t>ということはね、普通に変異をしていくと例えばCU</a:t>
            </a:r>
            <a:r>
              <a:rPr dirty="0" sz="1050" spc="-5">
                <a:latin typeface="游ゴシック"/>
                <a:cs typeface="游ゴシック"/>
              </a:rPr>
              <a:t>の一つ目にも入りますし、二つ目にも入る</a:t>
            </a:r>
            <a:r>
              <a:rPr dirty="0" sz="1050" spc="-15">
                <a:latin typeface="游ゴシック"/>
                <a:cs typeface="游ゴシック"/>
              </a:rPr>
              <a:t>だろうし、三つ目にも入るじゃないですか。</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調べてみた結果として、</a:t>
            </a:r>
            <a:r>
              <a:rPr dirty="0" sz="1050" spc="-15" b="1">
                <a:latin typeface="游ゴシック"/>
                <a:cs typeface="游ゴシック"/>
              </a:rPr>
              <a:t>初めの二つに非常に集中してます</a:t>
            </a:r>
            <a:r>
              <a:rPr dirty="0" sz="1050" spc="-50">
                <a:latin typeface="游ゴシック"/>
                <a:cs typeface="游ゴシック"/>
              </a:rPr>
              <a:t>。</a:t>
            </a:r>
            <a:endParaRPr sz="1050">
              <a:latin typeface="游ゴシック"/>
              <a:cs typeface="游ゴシック"/>
            </a:endParaRPr>
          </a:p>
          <a:p>
            <a:pPr marL="553085">
              <a:lnSpc>
                <a:spcPct val="100000"/>
              </a:lnSpc>
              <a:spcBef>
                <a:spcPts val="445"/>
              </a:spcBef>
            </a:pPr>
            <a:r>
              <a:rPr dirty="0" sz="1050">
                <a:latin typeface="游ゴシック"/>
                <a:cs typeface="游ゴシック"/>
              </a:rPr>
              <a:t>これって我々がどう考えるかというと、</a:t>
            </a:r>
            <a:r>
              <a:rPr dirty="0" sz="1050" spc="-5" b="1">
                <a:latin typeface="游ゴシック"/>
                <a:cs typeface="游ゴシック"/>
              </a:rPr>
              <a:t>初めにアミノ酸をどう変化させたいかと考えて、それ</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1078992"/>
            <a:ext cx="6096000" cy="3428999"/>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4</a:t>
            </a:r>
            <a:r>
              <a:rPr dirty="0" baseline="2645" sz="1575" spc="-37"/>
              <a:t>-</a:t>
            </a:r>
            <a:endParaRPr baseline="2645" sz="1575"/>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2976245" cy="458470"/>
          </a:xfrm>
          <a:prstGeom prst="rect">
            <a:avLst/>
          </a:prstGeom>
        </p:spPr>
        <p:txBody>
          <a:bodyPr wrap="square" lIns="0" tIns="12700" rIns="0" bIns="0" rtlCol="0" vert="horz">
            <a:spAutoFit/>
          </a:bodyPr>
          <a:lstStyle/>
          <a:p>
            <a:pPr marL="12700" marR="5080" indent="403860">
              <a:lnSpc>
                <a:spcPct val="135200"/>
              </a:lnSpc>
              <a:spcBef>
                <a:spcPts val="100"/>
              </a:spcBef>
              <a:tabLst>
                <a:tab pos="548640" algn="l"/>
              </a:tabLst>
            </a:pPr>
            <a:r>
              <a:rPr dirty="0" sz="1050" spc="-10" b="1">
                <a:latin typeface="游ゴシック"/>
                <a:cs typeface="游ゴシック"/>
              </a:rPr>
              <a:t>で意図的に配列を変えたんじゃないかと</a:t>
            </a:r>
            <a:r>
              <a:rPr dirty="0" sz="1050" spc="-50" b="1">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偶然じゃないんじゃないか</a:t>
            </a:r>
            <a:r>
              <a:rPr dirty="0" sz="1050" spc="-20">
                <a:latin typeface="游ゴシック"/>
                <a:cs typeface="游ゴシック"/>
              </a:rPr>
              <a:t>と</a:t>
            </a:r>
            <a:r>
              <a:rPr dirty="0" sz="1050">
                <a:latin typeface="游ゴシック"/>
                <a:cs typeface="游ゴシック"/>
              </a:rPr>
              <a:t>・</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4934813"/>
            <a:ext cx="6325870" cy="132588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あともう一つの問題ですね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そんな現象がですね、</a:t>
            </a:r>
            <a:r>
              <a:rPr dirty="0" sz="1050" spc="-15" b="1">
                <a:latin typeface="游ゴシック"/>
                <a:cs typeface="游ゴシック"/>
              </a:rPr>
              <a:t>これがウイルスのゲノム</a:t>
            </a:r>
            <a:r>
              <a:rPr dirty="0" sz="1050" spc="-20">
                <a:latin typeface="游ゴシック"/>
                <a:cs typeface="游ゴシック"/>
              </a:rPr>
              <a:t>なんですよ。</a:t>
            </a:r>
            <a:endParaRPr sz="1050">
              <a:latin typeface="游ゴシック"/>
              <a:cs typeface="游ゴシック"/>
            </a:endParaRPr>
          </a:p>
          <a:p>
            <a:pPr marL="416559" marR="5080" indent="137160">
              <a:lnSpc>
                <a:spcPct val="135200"/>
              </a:lnSpc>
            </a:pPr>
            <a:r>
              <a:rPr dirty="0" sz="1050" spc="15">
                <a:latin typeface="游ゴシック"/>
                <a:cs typeface="游ゴシック"/>
              </a:rPr>
              <a:t>ORFの１ab</a:t>
            </a:r>
            <a:r>
              <a:rPr dirty="0" sz="1050">
                <a:latin typeface="游ゴシック"/>
                <a:cs typeface="游ゴシック"/>
              </a:rPr>
              <a:t>とスパイクとなっていろいろ、こういう結果で、いろいろアミノ酸あるじゃないで</a:t>
            </a:r>
            <a:r>
              <a:rPr dirty="0" sz="1050" spc="-10">
                <a:latin typeface="游ゴシック"/>
                <a:cs typeface="游ゴシック"/>
              </a:rPr>
              <a:t>すか、</a:t>
            </a:r>
            <a:endParaRPr sz="1050">
              <a:latin typeface="游ゴシック"/>
              <a:cs typeface="游ゴシック"/>
            </a:endParaRPr>
          </a:p>
          <a:p>
            <a:pPr marL="550545">
              <a:lnSpc>
                <a:spcPct val="100000"/>
              </a:lnSpc>
              <a:spcBef>
                <a:spcPts val="455"/>
              </a:spcBef>
            </a:pPr>
            <a:r>
              <a:rPr dirty="0" sz="1050" spc="-10" b="1">
                <a:latin typeface="游ゴシック"/>
                <a:cs typeface="游ゴシック"/>
              </a:rPr>
              <a:t>スパイクだけにそうなっているのです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b="1">
                <a:solidFill>
                  <a:srgbClr val="0000FF"/>
                </a:solidFill>
                <a:latin typeface="游ゴシック"/>
                <a:cs typeface="游ゴシック"/>
              </a:rPr>
              <a:t>スパイクの遺伝子だけが狙い撃ち的に変異が導入されてるような形跡がある</a:t>
            </a:r>
            <a:r>
              <a:rPr dirty="0" sz="1050" spc="-20">
                <a:latin typeface="游ゴシック"/>
                <a:cs typeface="游ゴシック"/>
              </a:rPr>
              <a:t>んです。</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1513332"/>
            <a:ext cx="6096000" cy="3427476"/>
          </a:xfrm>
          <a:prstGeom prst="rect">
            <a:avLst/>
          </a:prstGeom>
        </p:spPr>
      </p:pic>
      <p:pic>
        <p:nvPicPr>
          <p:cNvPr id="5" name="object 5" descr=""/>
          <p:cNvPicPr/>
          <p:nvPr/>
        </p:nvPicPr>
        <p:blipFill>
          <a:blip r:embed="rId3" cstate="print"/>
          <a:stretch>
            <a:fillRect/>
          </a:stretch>
        </p:blipFill>
        <p:spPr>
          <a:xfrm>
            <a:off x="719327" y="6324600"/>
            <a:ext cx="6096000" cy="3429002"/>
          </a:xfrm>
          <a:prstGeom prst="rect">
            <a:avLst/>
          </a:prstGeom>
        </p:spPr>
      </p:pic>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5</a:t>
            </a:r>
            <a:r>
              <a:rPr dirty="0" baseline="2645" sz="1575" spc="-37"/>
              <a:t>-</a:t>
            </a:r>
            <a:endParaRPr baseline="2645" sz="1575"/>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4934813"/>
            <a:ext cx="6325870" cy="4792980"/>
          </a:xfrm>
          <a:prstGeom prst="rect">
            <a:avLst/>
          </a:prstGeom>
        </p:spPr>
        <p:txBody>
          <a:bodyPr wrap="square" lIns="0" tIns="12700" rIns="0" bIns="0" rtlCol="0" vert="horz">
            <a:spAutoFit/>
          </a:bodyPr>
          <a:lstStyle/>
          <a:p>
            <a:pPr marL="416559" marR="5080" indent="137160">
              <a:lnSpc>
                <a:spcPct val="135200"/>
              </a:lnSpc>
              <a:spcBef>
                <a:spcPts val="100"/>
              </a:spcBef>
            </a:pPr>
            <a:r>
              <a:rPr dirty="0" sz="1050" spc="20">
                <a:latin typeface="游ゴシック"/>
                <a:cs typeface="游ゴシック"/>
              </a:rPr>
              <a:t>普通に考えればね、</a:t>
            </a:r>
            <a:r>
              <a:rPr dirty="0" sz="1050" spc="15" b="1">
                <a:latin typeface="游ゴシック"/>
                <a:cs typeface="游ゴシック"/>
              </a:rPr>
              <a:t>同じルールで変化したとするならば、他の遺伝子でも同じ現象が生じる</a:t>
            </a:r>
            <a:r>
              <a:rPr dirty="0" sz="1050" spc="-15">
                <a:latin typeface="游ゴシック"/>
                <a:cs typeface="游ゴシック"/>
              </a:rPr>
              <a:t>じ</a:t>
            </a:r>
            <a:r>
              <a:rPr dirty="0" sz="1050" spc="-10">
                <a:latin typeface="游ゴシック"/>
                <a:cs typeface="游ゴシック"/>
              </a:rPr>
              <a:t>ゃないですか。</a:t>
            </a:r>
            <a:endParaRPr sz="1050">
              <a:latin typeface="游ゴシック"/>
              <a:cs typeface="游ゴシック"/>
            </a:endParaRPr>
          </a:p>
          <a:p>
            <a:pPr marL="416559" marR="5080" indent="137160">
              <a:lnSpc>
                <a:spcPct val="135200"/>
              </a:lnSpc>
            </a:pPr>
            <a:r>
              <a:rPr dirty="0" sz="1050" spc="20" b="1">
                <a:latin typeface="游ゴシック"/>
                <a:cs typeface="游ゴシック"/>
              </a:rPr>
              <a:t>スパイクだけどうしてかと言うと</a:t>
            </a:r>
            <a:r>
              <a:rPr dirty="0" sz="1050" spc="20">
                <a:latin typeface="游ゴシック"/>
                <a:cs typeface="游ゴシック"/>
              </a:rPr>
              <a:t>、スパイクを入れれば</a:t>
            </a:r>
            <a:r>
              <a:rPr dirty="0" sz="1050" spc="20" b="1">
                <a:solidFill>
                  <a:srgbClr val="0000FF"/>
                </a:solidFill>
                <a:latin typeface="游ゴシック"/>
                <a:cs typeface="游ゴシック"/>
              </a:rPr>
              <a:t>毒性も変わります</a:t>
            </a:r>
            <a:r>
              <a:rPr dirty="0" sz="1050" spc="20">
                <a:latin typeface="游ゴシック"/>
                <a:cs typeface="游ゴシック"/>
              </a:rPr>
              <a:t>し、</a:t>
            </a:r>
            <a:r>
              <a:rPr dirty="0" sz="1050" spc="5" b="1">
                <a:solidFill>
                  <a:srgbClr val="0000FF"/>
                </a:solidFill>
                <a:latin typeface="游ゴシック"/>
                <a:cs typeface="游ゴシック"/>
              </a:rPr>
              <a:t>どう感染するか</a:t>
            </a:r>
            <a:r>
              <a:rPr dirty="0" sz="1050" spc="-5" b="1">
                <a:solidFill>
                  <a:srgbClr val="0000FF"/>
                </a:solidFill>
                <a:latin typeface="游ゴシック"/>
                <a:cs typeface="游ゴシック"/>
              </a:rPr>
              <a:t>も変わる</a:t>
            </a:r>
            <a:r>
              <a:rPr dirty="0" sz="1050" spc="-10">
                <a:latin typeface="游ゴシック"/>
                <a:cs typeface="游ゴシック"/>
              </a:rPr>
              <a:t>じゃないですか。</a:t>
            </a:r>
            <a:endParaRPr sz="1050">
              <a:latin typeface="游ゴシック"/>
              <a:cs typeface="游ゴシック"/>
            </a:endParaRPr>
          </a:p>
          <a:p>
            <a:pPr marL="550545">
              <a:lnSpc>
                <a:spcPct val="100000"/>
              </a:lnSpc>
              <a:spcBef>
                <a:spcPts val="455"/>
              </a:spcBef>
            </a:pPr>
            <a:r>
              <a:rPr dirty="0" sz="1050" spc="-10" b="1">
                <a:latin typeface="游ゴシック"/>
                <a:cs typeface="游ゴシック"/>
              </a:rPr>
              <a:t>他のを変えてもあまり意味がない</a:t>
            </a:r>
            <a:r>
              <a:rPr dirty="0" sz="1050" spc="-25">
                <a:latin typeface="游ゴシック"/>
                <a:cs typeface="游ゴシック"/>
              </a:rPr>
              <a:t>わけですよ。</a:t>
            </a:r>
            <a:endParaRPr sz="1050">
              <a:latin typeface="游ゴシック"/>
              <a:cs typeface="游ゴシック"/>
            </a:endParaRPr>
          </a:p>
          <a:p>
            <a:pPr marL="550545" marR="1210310">
              <a:lnSpc>
                <a:spcPct val="135200"/>
              </a:lnSpc>
            </a:pPr>
            <a:r>
              <a:rPr dirty="0" sz="1050" spc="-15" b="1">
                <a:solidFill>
                  <a:srgbClr val="0000FF"/>
                </a:solidFill>
                <a:latin typeface="游ゴシック"/>
                <a:cs typeface="游ゴシック"/>
              </a:rPr>
              <a:t>だからスパイクの遺伝子だけを重点的に配列を変化させたんじゃないかと</a:t>
            </a:r>
            <a:r>
              <a:rPr dirty="0" sz="1050" spc="-50">
                <a:latin typeface="游ゴシック"/>
                <a:cs typeface="游ゴシック"/>
              </a:rPr>
              <a:t>。</a:t>
            </a:r>
            <a:r>
              <a:rPr dirty="0" sz="1050" spc="-10">
                <a:latin typeface="游ゴシック"/>
                <a:cs typeface="游ゴシック"/>
              </a:rPr>
              <a:t>このあたりは</a:t>
            </a:r>
            <a:r>
              <a:rPr dirty="0" sz="1050" spc="-15" b="1">
                <a:latin typeface="游ゴシック"/>
                <a:cs typeface="游ゴシック"/>
              </a:rPr>
              <a:t>掛谷先生が勇気を持って早くから発信</a:t>
            </a:r>
            <a:r>
              <a:rPr dirty="0" sz="1050" spc="-20">
                <a:latin typeface="游ゴシック"/>
                <a:cs typeface="游ゴシック"/>
              </a:rPr>
              <a:t>したんです。</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初めは全然、相手にされなかったみたいですけど、相当な反発を受けたみたいです。</a:t>
            </a:r>
            <a:endParaRPr sz="1050">
              <a:latin typeface="游ゴシック"/>
              <a:cs typeface="游ゴシック"/>
            </a:endParaRPr>
          </a:p>
          <a:p>
            <a:pPr marL="550545" marR="807720">
              <a:lnSpc>
                <a:spcPct val="135200"/>
              </a:lnSpc>
              <a:spcBef>
                <a:spcPts val="15"/>
              </a:spcBef>
            </a:pPr>
            <a:r>
              <a:rPr dirty="0" sz="1050" spc="-20">
                <a:latin typeface="游ゴシック"/>
                <a:cs typeface="游ゴシック"/>
              </a:rPr>
              <a:t>それで論文発表を昨年末にしていて、そういう論文が読めるようになったのです。そこに乗っかっているグラフがこれなんですよね。実際ね、ということなんす。</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こういう、まさに、こうい</a:t>
            </a:r>
            <a:r>
              <a:rPr dirty="0" sz="1050" spc="-20">
                <a:latin typeface="游ゴシック"/>
                <a:cs typeface="游ゴシック"/>
              </a:rPr>
              <a:t>う</a:t>
            </a:r>
            <a:r>
              <a:rPr dirty="0" sz="1050">
                <a:latin typeface="游ゴシック"/>
                <a:cs typeface="游ゴシック"/>
              </a:rPr>
              <a:t>先</a:t>
            </a:r>
            <a:r>
              <a:rPr dirty="0" sz="1050" spc="-20">
                <a:latin typeface="游ゴシック"/>
                <a:cs typeface="游ゴシック"/>
              </a:rPr>
              <a:t>生</a:t>
            </a:r>
            <a:r>
              <a:rPr dirty="0" sz="1050" spc="-10">
                <a:latin typeface="游ゴシック"/>
                <a:cs typeface="游ゴシック"/>
              </a:rPr>
              <a:t>方のご努力を通して、段々これはもう人</a:t>
            </a:r>
            <a:r>
              <a:rPr dirty="0" sz="1050" spc="-20">
                <a:latin typeface="游ゴシック"/>
                <a:cs typeface="游ゴシック"/>
              </a:rPr>
              <a:t>工</a:t>
            </a:r>
            <a:r>
              <a:rPr dirty="0" sz="1050">
                <a:latin typeface="游ゴシック"/>
                <a:cs typeface="游ゴシック"/>
              </a:rPr>
              <a:t>、</a:t>
            </a:r>
            <a:r>
              <a:rPr dirty="0" sz="1050" spc="-20">
                <a:latin typeface="游ゴシック"/>
                <a:cs typeface="游ゴシック"/>
              </a:rPr>
              <a:t>自</a:t>
            </a:r>
            <a:r>
              <a:rPr dirty="0" sz="1050" spc="-10">
                <a:latin typeface="游ゴシック"/>
                <a:cs typeface="游ゴシック"/>
              </a:rPr>
              <a:t>然界のもので</a:t>
            </a:r>
            <a:r>
              <a:rPr dirty="0" sz="1050" spc="-50">
                <a:latin typeface="游ゴシック"/>
                <a:cs typeface="游ゴシック"/>
              </a:rPr>
              <a:t>な</a:t>
            </a:r>
            <a:r>
              <a:rPr dirty="0" sz="1050" spc="-10">
                <a:latin typeface="游ゴシック"/>
                <a:cs typeface="游ゴシック"/>
              </a:rPr>
              <a:t>いというのは、論理が煮詰まってきた・・</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段々、煮詰まってきてね</a:t>
            </a:r>
            <a:r>
              <a:rPr dirty="0" sz="1050" spc="-50">
                <a:latin typeface="游ゴシック"/>
                <a:cs typeface="游ゴシック"/>
              </a:rPr>
              <a:t>。</a:t>
            </a:r>
            <a:endParaRPr sz="1050">
              <a:latin typeface="游ゴシック"/>
              <a:cs typeface="游ゴシック"/>
            </a:endParaRPr>
          </a:p>
          <a:p>
            <a:pPr marL="416559" marR="5080" indent="133985">
              <a:lnSpc>
                <a:spcPct val="135200"/>
              </a:lnSpc>
              <a:spcBef>
                <a:spcPts val="10"/>
              </a:spcBef>
            </a:pPr>
            <a:r>
              <a:rPr dirty="0" sz="1050" spc="-25">
                <a:latin typeface="游ゴシック"/>
                <a:cs typeface="游ゴシック"/>
              </a:rPr>
              <a:t>これがもう一つのデータなんですけども、初めの一文字目、二文字目の変異が多いやつですね、</a:t>
            </a:r>
            <a:r>
              <a:rPr dirty="0" sz="1050" spc="-50">
                <a:latin typeface="游ゴシック"/>
                <a:cs typeface="游ゴシック"/>
              </a:rPr>
              <a:t> </a:t>
            </a:r>
            <a:r>
              <a:rPr dirty="0" sz="1050">
                <a:latin typeface="游ゴシック"/>
                <a:cs typeface="游ゴシック"/>
              </a:rPr>
              <a:t>N</a:t>
            </a:r>
            <a:r>
              <a:rPr dirty="0" sz="1050" spc="-20">
                <a:latin typeface="游ゴシック"/>
                <a:cs typeface="游ゴシック"/>
              </a:rPr>
              <a:t>変異なんですよ。</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スパイクのSというのはUCA</a:t>
            </a:r>
            <a:r>
              <a:rPr dirty="0" sz="1050" spc="-15">
                <a:latin typeface="游ゴシック"/>
                <a:cs typeface="游ゴシック"/>
              </a:rPr>
              <a:t>という三つ目の、それは殆ど無いんですよね。</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本当だ、ちょっとしか無い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変異型これ、アルファ型、</a:t>
            </a:r>
            <a:r>
              <a:rPr dirty="0" sz="1050" spc="-20">
                <a:latin typeface="游ゴシック"/>
                <a:cs typeface="游ゴシック"/>
              </a:rPr>
              <a:t>ベ</a:t>
            </a:r>
            <a:r>
              <a:rPr dirty="0" sz="1050">
                <a:latin typeface="游ゴシック"/>
                <a:cs typeface="游ゴシック"/>
              </a:rPr>
              <a:t>ー</a:t>
            </a:r>
            <a:r>
              <a:rPr dirty="0" sz="1050" spc="-20">
                <a:latin typeface="游ゴシック"/>
                <a:cs typeface="游ゴシック"/>
              </a:rPr>
              <a:t>タ</a:t>
            </a:r>
            <a:r>
              <a:rPr dirty="0" sz="1050" spc="-10">
                <a:latin typeface="游ゴシック"/>
                <a:cs typeface="游ゴシック"/>
              </a:rPr>
              <a:t>型、ガンマと全くないじゃないすか</a:t>
            </a:r>
            <a:r>
              <a:rPr dirty="0" sz="1050" spc="-50">
                <a:latin typeface="游ゴシック"/>
                <a:cs typeface="游ゴシック"/>
              </a:rPr>
              <a:t>。</a:t>
            </a:r>
            <a:endParaRPr sz="1050">
              <a:latin typeface="游ゴシック"/>
              <a:cs typeface="游ゴシック"/>
            </a:endParaRPr>
          </a:p>
          <a:p>
            <a:pPr marL="550545" marR="525780">
              <a:lnSpc>
                <a:spcPct val="135200"/>
              </a:lnSpc>
              <a:spcBef>
                <a:spcPts val="10"/>
              </a:spcBef>
            </a:pPr>
            <a:r>
              <a:rPr dirty="0" sz="1050" spc="-15">
                <a:latin typeface="游ゴシック"/>
                <a:cs typeface="游ゴシック"/>
              </a:rPr>
              <a:t>ようやくオミクロンになってちょっとだけ出てきたんですが、本来なら</a:t>
            </a:r>
            <a:r>
              <a:rPr dirty="0" sz="1050" spc="-10">
                <a:latin typeface="游ゴシック"/>
                <a:cs typeface="游ゴシック"/>
              </a:rPr>
              <a:t>2</a:t>
            </a:r>
            <a:r>
              <a:rPr dirty="0" sz="1050" spc="-20">
                <a:latin typeface="游ゴシック"/>
                <a:cs typeface="游ゴシック"/>
              </a:rPr>
              <a:t>対</a:t>
            </a:r>
            <a:r>
              <a:rPr dirty="0" sz="1050" spc="-10">
                <a:latin typeface="游ゴシック"/>
                <a:cs typeface="游ゴシック"/>
              </a:rPr>
              <a:t>1</a:t>
            </a:r>
            <a:r>
              <a:rPr dirty="0" sz="1050" spc="-20">
                <a:latin typeface="游ゴシック"/>
                <a:cs typeface="游ゴシック"/>
              </a:rPr>
              <a:t>なんです。</a:t>
            </a:r>
            <a:r>
              <a:rPr dirty="0" sz="1050" spc="-15">
                <a:latin typeface="游ゴシック"/>
                <a:cs typeface="游ゴシック"/>
              </a:rPr>
              <a:t>圧倒的に少ないです。</a:t>
            </a:r>
            <a:endParaRPr sz="1050">
              <a:latin typeface="游ゴシック"/>
              <a:cs typeface="游ゴシック"/>
            </a:endParaRPr>
          </a:p>
          <a:p>
            <a:pPr marL="416559" marR="5080" indent="137160">
              <a:lnSpc>
                <a:spcPct val="135200"/>
              </a:lnSpc>
            </a:pPr>
            <a:r>
              <a:rPr dirty="0" sz="1050" spc="20">
                <a:latin typeface="游ゴシック"/>
                <a:cs typeface="游ゴシック"/>
              </a:rPr>
              <a:t>ということなので、だから、このような配列情報を普通に考えると、これは</a:t>
            </a:r>
            <a:r>
              <a:rPr dirty="0" sz="1050" spc="10" b="1">
                <a:solidFill>
                  <a:srgbClr val="0000FF"/>
                </a:solidFill>
                <a:latin typeface="游ゴシック"/>
                <a:cs typeface="游ゴシック"/>
              </a:rPr>
              <a:t>初めから構造シミ</a:t>
            </a:r>
            <a:r>
              <a:rPr dirty="0" sz="1050" spc="20" b="1">
                <a:solidFill>
                  <a:srgbClr val="0000FF"/>
                </a:solidFill>
                <a:latin typeface="游ゴシック"/>
                <a:cs typeface="游ゴシック"/>
              </a:rPr>
              <a:t>ュレーションのようなことが行われて、その配列を設計して作った</a:t>
            </a:r>
            <a:r>
              <a:rPr dirty="0" sz="1050" spc="10">
                <a:latin typeface="游ゴシック"/>
                <a:cs typeface="游ゴシック"/>
              </a:rPr>
              <a:t>のかなみたいなことを、私、</a:t>
            </a:r>
            <a:endParaRPr sz="1050">
              <a:latin typeface="游ゴシック"/>
              <a:cs typeface="游ゴシック"/>
            </a:endParaRPr>
          </a:p>
        </p:txBody>
      </p:sp>
      <p:pic>
        <p:nvPicPr>
          <p:cNvPr id="3" name="object 3" descr=""/>
          <p:cNvPicPr/>
          <p:nvPr/>
        </p:nvPicPr>
        <p:blipFill>
          <a:blip r:embed="rId2" cstate="print"/>
          <a:stretch>
            <a:fillRect/>
          </a:stretch>
        </p:blipFill>
        <p:spPr>
          <a:xfrm>
            <a:off x="719327" y="1295400"/>
            <a:ext cx="6096000" cy="3429000"/>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6</a:t>
            </a:r>
            <a:r>
              <a:rPr dirty="0" baseline="2645" sz="1575" spc="-37"/>
              <a:t>-</a:t>
            </a:r>
            <a:endParaRPr baseline="2645" sz="1575"/>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7</a:t>
            </a:r>
            <a:r>
              <a:rPr dirty="0" baseline="2645" sz="1575" spc="-37"/>
              <a:t>-</a:t>
            </a:r>
            <a:endParaRPr baseline="2645" sz="1575"/>
          </a:p>
        </p:txBody>
      </p:sp>
      <p:sp>
        <p:nvSpPr>
          <p:cNvPr id="2" name="object 2" descr=""/>
          <p:cNvSpPr txBox="1"/>
          <p:nvPr/>
        </p:nvSpPr>
        <p:spPr>
          <a:xfrm>
            <a:off x="706627" y="989178"/>
            <a:ext cx="6359525" cy="5443220"/>
          </a:xfrm>
          <a:prstGeom prst="rect">
            <a:avLst/>
          </a:prstGeom>
        </p:spPr>
        <p:txBody>
          <a:bodyPr wrap="square" lIns="0" tIns="69215" rIns="0" bIns="0" rtlCol="0" vert="horz">
            <a:spAutoFit/>
          </a:bodyPr>
          <a:lstStyle/>
          <a:p>
            <a:pPr marL="416559">
              <a:lnSpc>
                <a:spcPct val="100000"/>
              </a:lnSpc>
              <a:spcBef>
                <a:spcPts val="545"/>
              </a:spcBef>
            </a:pPr>
            <a:r>
              <a:rPr dirty="0" sz="1050" spc="-15">
                <a:latin typeface="游ゴシック"/>
                <a:cs typeface="游ゴシック"/>
              </a:rPr>
              <a:t>思うわけですよね、研究者はね。</a:t>
            </a:r>
            <a:endParaRPr sz="1050">
              <a:latin typeface="游ゴシック"/>
              <a:cs typeface="游ゴシック"/>
            </a:endParaRPr>
          </a:p>
          <a:p>
            <a:pPr marL="416559" marR="508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あの先</a:t>
            </a:r>
            <a:r>
              <a:rPr dirty="0" sz="1050">
                <a:latin typeface="游ゴシック"/>
                <a:cs typeface="游ゴシック"/>
              </a:rPr>
              <a:t>生</a:t>
            </a:r>
            <a:r>
              <a:rPr dirty="0" sz="1050" spc="-280">
                <a:latin typeface="游ゴシック"/>
                <a:cs typeface="游ゴシック"/>
              </a:rPr>
              <a:t>、</a:t>
            </a:r>
            <a:r>
              <a:rPr dirty="0" sz="1050" spc="-10">
                <a:latin typeface="游ゴシック"/>
                <a:cs typeface="游ゴシック"/>
              </a:rPr>
              <a:t>そもそも変異という</a:t>
            </a:r>
            <a:r>
              <a:rPr dirty="0" sz="1050" spc="-20">
                <a:latin typeface="游ゴシック"/>
                <a:cs typeface="游ゴシック"/>
              </a:rPr>
              <a:t>も</a:t>
            </a:r>
            <a:r>
              <a:rPr dirty="0" sz="1050" spc="-10">
                <a:latin typeface="游ゴシック"/>
                <a:cs typeface="游ゴシック"/>
              </a:rPr>
              <a:t>の</a:t>
            </a:r>
            <a:r>
              <a:rPr dirty="0" sz="1050">
                <a:latin typeface="游ゴシック"/>
                <a:cs typeface="游ゴシック"/>
              </a:rPr>
              <a:t>の</a:t>
            </a:r>
            <a:r>
              <a:rPr dirty="0" sz="1050" spc="-280">
                <a:latin typeface="游ゴシック"/>
                <a:cs typeface="游ゴシック"/>
              </a:rPr>
              <a:t>、</a:t>
            </a:r>
            <a:r>
              <a:rPr dirty="0" sz="1050" spc="-10">
                <a:latin typeface="游ゴシック"/>
                <a:cs typeface="游ゴシック"/>
              </a:rPr>
              <a:t>そもそものところなんですけ</a:t>
            </a:r>
            <a:r>
              <a:rPr dirty="0" sz="1050">
                <a:latin typeface="游ゴシック"/>
                <a:cs typeface="游ゴシック"/>
              </a:rPr>
              <a:t>ど</a:t>
            </a:r>
            <a:r>
              <a:rPr dirty="0" sz="1050" spc="-280">
                <a:latin typeface="游ゴシック"/>
                <a:cs typeface="游ゴシック"/>
              </a:rPr>
              <a:t>、</a:t>
            </a:r>
            <a:r>
              <a:rPr dirty="0" sz="1050" spc="-10">
                <a:latin typeface="游ゴシック"/>
                <a:cs typeface="游ゴシック"/>
              </a:rPr>
              <a:t>この変異っていうのは</a:t>
            </a:r>
            <a:r>
              <a:rPr dirty="0" sz="1050" spc="-50">
                <a:latin typeface="游ゴシック"/>
                <a:cs typeface="游ゴシック"/>
              </a:rPr>
              <a:t>、</a:t>
            </a:r>
            <a:r>
              <a:rPr dirty="0" sz="1050" spc="-10">
                <a:latin typeface="游ゴシック"/>
                <a:cs typeface="游ゴシック"/>
              </a:rPr>
              <a:t>例えば最初のものは人工的に作られたとし</a:t>
            </a:r>
            <a:r>
              <a:rPr dirty="0" sz="1050" spc="-20">
                <a:latin typeface="游ゴシック"/>
                <a:cs typeface="游ゴシック"/>
              </a:rPr>
              <a:t>て</a:t>
            </a:r>
            <a:r>
              <a:rPr dirty="0" sz="1050" spc="-10">
                <a:latin typeface="游ゴシック"/>
                <a:cs typeface="游ゴシック"/>
              </a:rPr>
              <a:t>、そこから以降のものは・・</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それでですね、二人の研究</a:t>
            </a:r>
            <a:r>
              <a:rPr dirty="0" sz="1050" spc="-20">
                <a:latin typeface="游ゴシック"/>
                <a:cs typeface="游ゴシック"/>
              </a:rPr>
              <a:t>者</a:t>
            </a:r>
            <a:r>
              <a:rPr dirty="0" sz="1050">
                <a:latin typeface="游ゴシック"/>
                <a:cs typeface="游ゴシック"/>
              </a:rPr>
              <a:t>が</a:t>
            </a:r>
            <a:r>
              <a:rPr dirty="0" sz="1050" spc="-2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416559" marR="38100" indent="137160">
              <a:lnSpc>
                <a:spcPct val="135200"/>
              </a:lnSpc>
            </a:pPr>
            <a:r>
              <a:rPr dirty="0" sz="1050" spc="20">
                <a:latin typeface="游ゴシック"/>
                <a:cs typeface="游ゴシック"/>
              </a:rPr>
              <a:t>荒川先生という先生がいて、</a:t>
            </a:r>
            <a:r>
              <a:rPr dirty="0" sz="1050" spc="15" b="1">
                <a:latin typeface="游ゴシック"/>
                <a:cs typeface="游ゴシック"/>
              </a:rPr>
              <a:t>荒川先生が主張されてるのは、初めのものだけじゃなくて、</a:t>
            </a:r>
            <a:r>
              <a:rPr dirty="0" sz="1050" b="1">
                <a:solidFill>
                  <a:srgbClr val="0000FF"/>
                </a:solidFill>
                <a:latin typeface="游ゴシック"/>
                <a:cs typeface="游ゴシック"/>
              </a:rPr>
              <a:t>アル</a:t>
            </a:r>
            <a:r>
              <a:rPr dirty="0" sz="1050" spc="-10" b="1">
                <a:solidFill>
                  <a:srgbClr val="0000FF"/>
                </a:solidFill>
                <a:latin typeface="游ゴシック"/>
                <a:cs typeface="游ゴシック"/>
              </a:rPr>
              <a:t>ファもベータもガンマーもデルタもオミクロンも人が作ったものだと言っているんです</a:t>
            </a:r>
            <a:r>
              <a:rPr dirty="0" sz="1050" spc="-15">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416559" marR="40005"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いや、だからね、普通に考</a:t>
            </a:r>
            <a:r>
              <a:rPr dirty="0" sz="1050" spc="-20">
                <a:latin typeface="游ゴシック"/>
                <a:cs typeface="游ゴシック"/>
              </a:rPr>
              <a:t>え</a:t>
            </a:r>
            <a:r>
              <a:rPr dirty="0" sz="1050">
                <a:latin typeface="游ゴシック"/>
                <a:cs typeface="游ゴシック"/>
              </a:rPr>
              <a:t>れ</a:t>
            </a:r>
            <a:r>
              <a:rPr dirty="0" sz="1050" spc="-20">
                <a:latin typeface="游ゴシック"/>
                <a:cs typeface="游ゴシック"/>
              </a:rPr>
              <a:t>ば</a:t>
            </a:r>
            <a:r>
              <a:rPr dirty="0" sz="1050" spc="-10">
                <a:latin typeface="游ゴシック"/>
                <a:cs typeface="游ゴシック"/>
              </a:rPr>
              <a:t>初めの武漢型から変異が入っていって、</a:t>
            </a:r>
            <a:r>
              <a:rPr dirty="0" sz="1050" spc="-20">
                <a:latin typeface="游ゴシック"/>
                <a:cs typeface="游ゴシック"/>
              </a:rPr>
              <a:t>そ</a:t>
            </a:r>
            <a:r>
              <a:rPr dirty="0" sz="1050">
                <a:latin typeface="游ゴシック"/>
                <a:cs typeface="游ゴシック"/>
              </a:rPr>
              <a:t>れ</a:t>
            </a:r>
            <a:r>
              <a:rPr dirty="0" sz="1050" spc="-20">
                <a:latin typeface="游ゴシック"/>
                <a:cs typeface="游ゴシック"/>
              </a:rPr>
              <a:t>が</a:t>
            </a:r>
            <a:r>
              <a:rPr dirty="0" sz="1050" spc="-10">
                <a:latin typeface="游ゴシック"/>
                <a:cs typeface="游ゴシック"/>
              </a:rPr>
              <a:t>広がったって</a:t>
            </a:r>
            <a:r>
              <a:rPr dirty="0" sz="1050" spc="-50">
                <a:latin typeface="游ゴシック"/>
                <a:cs typeface="游ゴシック"/>
              </a:rPr>
              <a:t>言</a:t>
            </a:r>
            <a:r>
              <a:rPr dirty="0" sz="1050" spc="-10">
                <a:latin typeface="游ゴシック"/>
                <a:cs typeface="游ゴシック"/>
              </a:rPr>
              <a:t>うふうに思うのは普通であります</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15">
                <a:latin typeface="游ゴシック"/>
                <a:cs typeface="游ゴシック"/>
              </a:rPr>
              <a:t>私もそう思ってます。</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ところがこういう風なですね。</a:t>
            </a:r>
            <a:endParaRPr sz="1050">
              <a:latin typeface="游ゴシック"/>
              <a:cs typeface="游ゴシック"/>
            </a:endParaRPr>
          </a:p>
          <a:p>
            <a:pPr marL="416559" marR="38100" indent="137160">
              <a:lnSpc>
                <a:spcPct val="135200"/>
              </a:lnSpc>
            </a:pPr>
            <a:r>
              <a:rPr dirty="0" sz="1050">
                <a:latin typeface="游ゴシック"/>
                <a:cs typeface="游ゴシック"/>
              </a:rPr>
              <a:t>いわゆるシグネチャー（</a:t>
            </a:r>
            <a:r>
              <a:rPr dirty="0" sz="1050" spc="-5">
                <a:latin typeface="游ゴシック"/>
                <a:cs typeface="游ゴシック"/>
              </a:rPr>
              <a:t>ゲノム配列の特徴的なサイン</a:t>
            </a:r>
            <a:r>
              <a:rPr dirty="0" sz="1050" spc="-10">
                <a:latin typeface="游ゴシック"/>
                <a:cs typeface="游ゴシック"/>
              </a:rPr>
              <a:t>）</a:t>
            </a:r>
            <a:r>
              <a:rPr dirty="0" sz="1050" spc="10">
                <a:latin typeface="游ゴシック"/>
                <a:cs typeface="游ゴシック"/>
              </a:rPr>
              <a:t>っていうか、ずっと見てみると、 そう</a:t>
            </a:r>
            <a:r>
              <a:rPr dirty="0" sz="1050" spc="-20">
                <a:latin typeface="游ゴシック"/>
                <a:cs typeface="游ゴシック"/>
              </a:rPr>
              <a:t>ではないらしいということを発信している研究者がいます。</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なるほど、毎回、誰かが新</a:t>
            </a:r>
            <a:r>
              <a:rPr dirty="0" sz="1050" spc="-20">
                <a:latin typeface="游ゴシック"/>
                <a:cs typeface="游ゴシック"/>
              </a:rPr>
              <a:t>し</a:t>
            </a:r>
            <a:r>
              <a:rPr dirty="0" sz="1050">
                <a:latin typeface="游ゴシック"/>
                <a:cs typeface="游ゴシック"/>
              </a:rPr>
              <a:t>い</a:t>
            </a:r>
            <a:r>
              <a:rPr dirty="0" sz="1050" spc="-20">
                <a:latin typeface="游ゴシック"/>
                <a:cs typeface="游ゴシック"/>
              </a:rPr>
              <a:t>の</a:t>
            </a:r>
            <a:r>
              <a:rPr dirty="0" sz="1050" spc="-10">
                <a:latin typeface="游ゴシック"/>
                <a:cs typeface="游ゴシック"/>
              </a:rPr>
              <a:t>を作ってるっていうことですか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そうかもしれませんね</a:t>
            </a:r>
            <a:r>
              <a:rPr dirty="0" sz="1050" spc="-50">
                <a:latin typeface="游ゴシック"/>
                <a:cs typeface="游ゴシック"/>
              </a:rPr>
              <a:t>。</a:t>
            </a:r>
            <a:endParaRPr sz="1050">
              <a:latin typeface="游ゴシック"/>
              <a:cs typeface="游ゴシック"/>
            </a:endParaRPr>
          </a:p>
          <a:p>
            <a:pPr marL="550545">
              <a:lnSpc>
                <a:spcPct val="100000"/>
              </a:lnSpc>
              <a:spcBef>
                <a:spcPts val="440"/>
              </a:spcBef>
            </a:pPr>
            <a:r>
              <a:rPr dirty="0" sz="1050" spc="-10">
                <a:latin typeface="游ゴシック"/>
                <a:cs typeface="游ゴシック"/>
              </a:rPr>
              <a:t>いや、ほら、</a:t>
            </a:r>
            <a:r>
              <a:rPr dirty="0" sz="1050" spc="-15" b="1">
                <a:latin typeface="游ゴシック"/>
                <a:cs typeface="游ゴシック"/>
              </a:rPr>
              <a:t>証明できないじゃないですか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証明できないですよね</a:t>
            </a:r>
            <a:r>
              <a:rPr dirty="0" sz="1050" spc="-50">
                <a:latin typeface="游ゴシック"/>
                <a:cs typeface="游ゴシック"/>
              </a:rPr>
              <a:t>。</a:t>
            </a:r>
            <a:endParaRPr sz="1050">
              <a:latin typeface="游ゴシック"/>
              <a:cs typeface="游ゴシック"/>
            </a:endParaRPr>
          </a:p>
          <a:p>
            <a:pPr marL="416559" marR="40005"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証明できないんだけど配列</a:t>
            </a:r>
            <a:r>
              <a:rPr dirty="0" sz="1050" spc="-20">
                <a:latin typeface="游ゴシック"/>
                <a:cs typeface="游ゴシック"/>
              </a:rPr>
              <a:t>の</a:t>
            </a:r>
            <a:r>
              <a:rPr dirty="0" sz="1050">
                <a:latin typeface="游ゴシック"/>
                <a:cs typeface="游ゴシック"/>
              </a:rPr>
              <a:t>変</a:t>
            </a:r>
            <a:r>
              <a:rPr dirty="0" sz="1050" spc="-20">
                <a:latin typeface="游ゴシック"/>
                <a:cs typeface="游ゴシック"/>
              </a:rPr>
              <a:t>化</a:t>
            </a:r>
            <a:r>
              <a:rPr dirty="0" sz="1050" spc="-10">
                <a:latin typeface="游ゴシック"/>
                <a:cs typeface="游ゴシック"/>
              </a:rPr>
              <a:t>だけから考えると、その可能性は結構あ</a:t>
            </a:r>
            <a:r>
              <a:rPr dirty="0" sz="1050" spc="-20">
                <a:latin typeface="游ゴシック"/>
                <a:cs typeface="游ゴシック"/>
              </a:rPr>
              <a:t>れ</a:t>
            </a:r>
            <a:r>
              <a:rPr dirty="0" sz="1050">
                <a:latin typeface="游ゴシック"/>
                <a:cs typeface="游ゴシック"/>
              </a:rPr>
              <a:t>に</a:t>
            </a:r>
            <a:r>
              <a:rPr dirty="0" sz="1050" spc="-20">
                <a:latin typeface="游ゴシック"/>
                <a:cs typeface="游ゴシック"/>
              </a:rPr>
              <a:t>な</a:t>
            </a:r>
            <a:r>
              <a:rPr dirty="0" sz="1050" spc="-10">
                <a:latin typeface="游ゴシック"/>
                <a:cs typeface="游ゴシック"/>
              </a:rPr>
              <a:t>っちゃうんで</a:t>
            </a:r>
            <a:r>
              <a:rPr dirty="0" sz="1050" spc="-50">
                <a:latin typeface="游ゴシック"/>
                <a:cs typeface="游ゴシック"/>
              </a:rPr>
              <a:t>す</a:t>
            </a:r>
            <a:r>
              <a:rPr dirty="0" sz="1050" spc="-1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ここはちょっとすごい</a:t>
            </a:r>
            <a:r>
              <a:rPr dirty="0" sz="1050" spc="-535">
                <a:latin typeface="游ゴシック"/>
                <a:cs typeface="游ゴシック"/>
              </a:rPr>
              <a:t>、</a:t>
            </a:r>
            <a:r>
              <a:rPr dirty="0" sz="1050" spc="-10">
                <a:latin typeface="游ゴシック"/>
                <a:cs typeface="游ゴシック"/>
              </a:rPr>
              <a:t>・・</a:t>
            </a:r>
            <a:r>
              <a:rPr dirty="0" sz="1050" spc="-50">
                <a:latin typeface="游ゴシック"/>
                <a:cs typeface="游ゴシック"/>
              </a:rPr>
              <a:t>・</a:t>
            </a:r>
            <a:endParaRPr sz="1050">
              <a:latin typeface="游ゴシック"/>
              <a:cs typeface="游ゴシック"/>
            </a:endParaRPr>
          </a:p>
          <a:p>
            <a:pPr marL="416559" marR="40005"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いや、だから、この話って</a:t>
            </a:r>
            <a:r>
              <a:rPr dirty="0" sz="1050" spc="-20">
                <a:latin typeface="游ゴシック"/>
                <a:cs typeface="游ゴシック"/>
              </a:rPr>
              <a:t>い</a:t>
            </a:r>
            <a:r>
              <a:rPr dirty="0" sz="1050">
                <a:latin typeface="游ゴシック"/>
                <a:cs typeface="游ゴシック"/>
              </a:rPr>
              <a:t>う</a:t>
            </a:r>
            <a:r>
              <a:rPr dirty="0" sz="1050" spc="-20">
                <a:latin typeface="游ゴシック"/>
                <a:cs typeface="游ゴシック"/>
              </a:rPr>
              <a:t>の</a:t>
            </a:r>
            <a:r>
              <a:rPr dirty="0" sz="1050" spc="-10">
                <a:latin typeface="游ゴシック"/>
                <a:cs typeface="游ゴシック"/>
              </a:rPr>
              <a:t>は一昨年とかに言うと、あいつ頭がおか</a:t>
            </a:r>
            <a:r>
              <a:rPr dirty="0" sz="1050" spc="-20">
                <a:latin typeface="游ゴシック"/>
                <a:cs typeface="游ゴシック"/>
              </a:rPr>
              <a:t>し</a:t>
            </a:r>
            <a:r>
              <a:rPr dirty="0" sz="1050">
                <a:latin typeface="游ゴシック"/>
                <a:cs typeface="游ゴシック"/>
              </a:rPr>
              <a:t>い</a:t>
            </a:r>
            <a:r>
              <a:rPr dirty="0" sz="1050" spc="-20">
                <a:latin typeface="游ゴシック"/>
                <a:cs typeface="游ゴシック"/>
              </a:rPr>
              <a:t>ん</a:t>
            </a:r>
            <a:r>
              <a:rPr dirty="0" sz="1050" spc="-10">
                <a:latin typeface="游ゴシック"/>
                <a:cs typeface="游ゴシック"/>
              </a:rPr>
              <a:t>じゃないかと</a:t>
            </a:r>
            <a:r>
              <a:rPr dirty="0" sz="1050" spc="-50">
                <a:latin typeface="游ゴシック"/>
                <a:cs typeface="游ゴシック"/>
              </a:rPr>
              <a:t>絶</a:t>
            </a:r>
            <a:r>
              <a:rPr dirty="0" sz="1050" spc="-10">
                <a:latin typeface="游ゴシック"/>
                <a:cs typeface="游ゴシック"/>
              </a:rPr>
              <a:t>対言われたと思いますよ</a:t>
            </a:r>
            <a:r>
              <a:rPr dirty="0" sz="1050" spc="-50">
                <a:latin typeface="游ゴシック"/>
                <a:cs typeface="游ゴシック"/>
              </a:rPr>
              <a:t>。</a:t>
            </a:r>
            <a:endParaRPr sz="1050">
              <a:latin typeface="游ゴシック"/>
              <a:cs typeface="游ゴシック"/>
            </a:endParaRPr>
          </a:p>
          <a:p>
            <a:pPr marL="416559" marR="38100" indent="137160">
              <a:lnSpc>
                <a:spcPts val="1720"/>
              </a:lnSpc>
              <a:spcBef>
                <a:spcPts val="120"/>
              </a:spcBef>
            </a:pPr>
            <a:r>
              <a:rPr dirty="0" sz="1050" spc="10">
                <a:latin typeface="游ゴシック"/>
                <a:cs typeface="游ゴシック"/>
              </a:rPr>
              <a:t>ようやく最近、論文が方々から出されてきて、言っても何とか批判されること無くなってきた</a:t>
            </a:r>
            <a:r>
              <a:rPr dirty="0" sz="1050" spc="-10">
                <a:latin typeface="游ゴシック"/>
                <a:cs typeface="游ゴシック"/>
              </a:rPr>
              <a:t>感じですよね。</a:t>
            </a:r>
            <a:endParaRPr sz="1050">
              <a:latin typeface="游ゴシック"/>
              <a:cs typeface="游ゴシック"/>
            </a:endParaRPr>
          </a:p>
          <a:p>
            <a:pPr marL="550545">
              <a:lnSpc>
                <a:spcPct val="100000"/>
              </a:lnSpc>
              <a:spcBef>
                <a:spcPts val="305"/>
              </a:spcBef>
            </a:pPr>
            <a:r>
              <a:rPr dirty="0" sz="1050" spc="-20">
                <a:latin typeface="游ゴシック"/>
                <a:cs typeface="游ゴシック"/>
              </a:rPr>
              <a:t>ようやく論文も発表されたし、査読もされてですね。発表されたと。</a:t>
            </a:r>
            <a:endParaRPr sz="1050">
              <a:latin typeface="游ゴシック"/>
              <a:cs typeface="游ゴシック"/>
            </a:endParaRPr>
          </a:p>
        </p:txBody>
      </p:sp>
      <p:sp>
        <p:nvSpPr>
          <p:cNvPr id="3" name="object 3" descr=""/>
          <p:cNvSpPr txBox="1"/>
          <p:nvPr/>
        </p:nvSpPr>
        <p:spPr>
          <a:xfrm>
            <a:off x="706627" y="6897116"/>
            <a:ext cx="2839085" cy="18478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（ワクチン接種の中止！～</a:t>
            </a:r>
            <a:r>
              <a:rPr dirty="0" sz="1050" spc="-20" b="1">
                <a:solidFill>
                  <a:srgbClr val="FF0000"/>
                </a:solidFill>
                <a:latin typeface="游ゴシック"/>
                <a:cs typeface="游ゴシック"/>
              </a:rPr>
              <a:t>感染拡大が終わる</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706627" y="7490561"/>
            <a:ext cx="6325870" cy="240919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（1:08:30）</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550545" marR="539750">
              <a:lnSpc>
                <a:spcPts val="1720"/>
              </a:lnSpc>
              <a:spcBef>
                <a:spcPts val="114"/>
              </a:spcBef>
            </a:pPr>
            <a:r>
              <a:rPr dirty="0" sz="1050" spc="-20">
                <a:latin typeface="游ゴシック"/>
                <a:cs typeface="游ゴシック"/>
              </a:rPr>
              <a:t>いやここまで先生に様々お伺いしたんですけど、ちょっと今後のことなんですけどね。今後というか、今の事というか、やっぱりまずはこのワクチン接種はやめるべきだと。</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これは面白いデータが結構</a:t>
            </a:r>
            <a:r>
              <a:rPr dirty="0" sz="1050" spc="-20">
                <a:latin typeface="游ゴシック"/>
                <a:cs typeface="游ゴシック"/>
              </a:rPr>
              <a:t>あ</a:t>
            </a:r>
            <a:r>
              <a:rPr dirty="0" sz="1050">
                <a:latin typeface="游ゴシック"/>
                <a:cs typeface="游ゴシック"/>
              </a:rPr>
              <a:t>っ</a:t>
            </a:r>
            <a:r>
              <a:rPr dirty="0" sz="1050" spc="-20">
                <a:latin typeface="游ゴシック"/>
                <a:cs typeface="游ゴシック"/>
              </a:rPr>
              <a:t>て</a:t>
            </a:r>
            <a:r>
              <a:rPr dirty="0" sz="1050" spc="-10">
                <a:latin typeface="游ゴシック"/>
                <a:cs typeface="游ゴシック"/>
              </a:rPr>
              <a:t>ですね、打つのを止めると収まるのです</a:t>
            </a:r>
            <a:r>
              <a:rPr dirty="0" sz="1050" spc="-50">
                <a:latin typeface="游ゴシック"/>
                <a:cs typeface="游ゴシック"/>
              </a:rPr>
              <a:t>。</a:t>
            </a:r>
            <a:endParaRPr sz="1050">
              <a:latin typeface="游ゴシック"/>
              <a:cs typeface="游ゴシック"/>
            </a:endParaRPr>
          </a:p>
          <a:p>
            <a:pPr marL="550545" marR="1210310">
              <a:lnSpc>
                <a:spcPct val="135200"/>
              </a:lnSpc>
            </a:pPr>
            <a:r>
              <a:rPr dirty="0" sz="1050" spc="-20">
                <a:latin typeface="游ゴシック"/>
                <a:cs typeface="游ゴシック"/>
              </a:rPr>
              <a:t>普通に考えればね、打てば打つほど感染抑制されると思うじゃないですか。</a:t>
            </a:r>
            <a:r>
              <a:rPr dirty="0" sz="1050" spc="-10">
                <a:latin typeface="游ゴシック"/>
                <a:cs typeface="游ゴシック"/>
              </a:rPr>
              <a:t>ところが打たないと、収束ないです（</a:t>
            </a:r>
            <a:r>
              <a:rPr dirty="0" sz="1050" spc="-20">
                <a:latin typeface="游ゴシック"/>
                <a:cs typeface="游ゴシック"/>
              </a:rPr>
              <a:t>収まるのです</a:t>
            </a:r>
            <a:r>
              <a:rPr dirty="0" sz="1050" spc="-10">
                <a:latin typeface="游ゴシック"/>
                <a:cs typeface="游ゴシック"/>
              </a:rPr>
              <a:t>～の言い間違い</a:t>
            </a:r>
            <a:r>
              <a:rPr dirty="0" sz="1050" spc="-545">
                <a:latin typeface="游ゴシック"/>
                <a:cs typeface="游ゴシック"/>
              </a:rPr>
              <a:t>）</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20"/>
              </a:spcBef>
            </a:pPr>
            <a:r>
              <a:rPr dirty="0" sz="1050" spc="10">
                <a:latin typeface="游ゴシック"/>
                <a:cs typeface="游ゴシック"/>
              </a:rPr>
              <a:t>これはですね、方々のアフリカとかハイチとかいうのを見てみると、みんなそうなってるんで</a:t>
            </a:r>
            <a:r>
              <a:rPr dirty="0" sz="1050" spc="-10">
                <a:latin typeface="游ゴシック"/>
                <a:cs typeface="游ゴシック"/>
              </a:rPr>
              <a:t>すよ、実は。</a:t>
            </a:r>
            <a:endParaRPr sz="1050">
              <a:latin typeface="游ゴシック"/>
              <a:cs typeface="游ゴシック"/>
            </a:endParaRPr>
          </a:p>
          <a:p>
            <a:pPr algn="ctr" marR="3876675">
              <a:lnSpc>
                <a:spcPct val="100000"/>
              </a:lnSpc>
              <a:spcBef>
                <a:spcPts val="305"/>
              </a:spcBef>
            </a:pPr>
            <a:r>
              <a:rPr dirty="0" sz="1050" spc="-15">
                <a:latin typeface="游ゴシック"/>
                <a:cs typeface="游ゴシック"/>
              </a:rPr>
              <a:t>実はそうなってます。</a:t>
            </a:r>
            <a:endParaRPr sz="1050">
              <a:latin typeface="游ゴシック"/>
              <a:cs typeface="游ゴシック"/>
            </a:endParaRPr>
          </a:p>
          <a:p>
            <a:pPr algn="ctr" marR="3881120">
              <a:lnSpc>
                <a:spcPct val="100000"/>
              </a:lnSpc>
              <a:spcBef>
                <a:spcPts val="445"/>
              </a:spcBef>
              <a:tabLst>
                <a:tab pos="5359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アフリカとかと言うのは・</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4930241"/>
            <a:ext cx="6325870" cy="479425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アフリカなんか見ていると</a:t>
            </a:r>
            <a:r>
              <a:rPr dirty="0" sz="1050" spc="-20">
                <a:latin typeface="游ゴシック"/>
                <a:cs typeface="游ゴシック"/>
              </a:rPr>
              <a:t>、</a:t>
            </a:r>
            <a:r>
              <a:rPr dirty="0" sz="1050">
                <a:latin typeface="游ゴシック"/>
                <a:cs typeface="游ゴシック"/>
              </a:rPr>
              <a:t>も</a:t>
            </a:r>
            <a:r>
              <a:rPr dirty="0" sz="1050" spc="-20">
                <a:latin typeface="游ゴシック"/>
                <a:cs typeface="游ゴシック"/>
              </a:rPr>
              <a:t>う</a:t>
            </a:r>
            <a:r>
              <a:rPr dirty="0" sz="1050" spc="-10">
                <a:latin typeface="游ゴシック"/>
                <a:cs typeface="游ゴシック"/>
              </a:rPr>
              <a:t>収まってるんですよ</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パンデミックは終わってい</a:t>
            </a:r>
            <a:r>
              <a:rPr dirty="0" sz="1050" spc="-20">
                <a:latin typeface="游ゴシック"/>
                <a:cs typeface="游ゴシック"/>
              </a:rPr>
              <a:t>る</a:t>
            </a:r>
            <a:r>
              <a:rPr dirty="0" sz="1050">
                <a:latin typeface="游ゴシック"/>
                <a:cs typeface="游ゴシック"/>
              </a:rPr>
              <a:t>と</a:t>
            </a:r>
            <a:r>
              <a:rPr dirty="0" sz="1050" spc="-20">
                <a:latin typeface="游ゴシック"/>
                <a:cs typeface="游ゴシック"/>
              </a:rPr>
              <a:t>い</a:t>
            </a:r>
            <a:r>
              <a:rPr dirty="0" sz="1050" spc="-10">
                <a:latin typeface="游ゴシック"/>
                <a:cs typeface="游ゴシック"/>
              </a:rPr>
              <a:t>うことですか</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終わってます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これそうですね、打つのを止めた、</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イスラエルは止めたんです</a:t>
            </a:r>
            <a:r>
              <a:rPr dirty="0" sz="1050" spc="-20">
                <a:latin typeface="游ゴシック"/>
                <a:cs typeface="游ゴシック"/>
              </a:rPr>
              <a:t>ね</a:t>
            </a:r>
            <a:r>
              <a:rPr dirty="0" sz="1050" spc="-50">
                <a:latin typeface="游ゴシック"/>
                <a:cs typeface="游ゴシック"/>
              </a:rPr>
              <a:t>。</a:t>
            </a:r>
            <a:endParaRPr sz="1050">
              <a:latin typeface="游ゴシック"/>
              <a:cs typeface="游ゴシック"/>
            </a:endParaRPr>
          </a:p>
          <a:p>
            <a:pPr marL="550545" marR="3491865"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イスラエルは相当早くやめ</a:t>
            </a:r>
            <a:r>
              <a:rPr dirty="0" sz="1050" spc="-20">
                <a:latin typeface="游ゴシック"/>
                <a:cs typeface="游ゴシック"/>
              </a:rPr>
              <a:t>た</a:t>
            </a:r>
            <a:r>
              <a:rPr dirty="0" sz="1050">
                <a:latin typeface="游ゴシック"/>
                <a:cs typeface="游ゴシック"/>
              </a:rPr>
              <a:t>ん</a:t>
            </a:r>
            <a:r>
              <a:rPr dirty="0" sz="1050" spc="-20">
                <a:latin typeface="游ゴシック"/>
                <a:cs typeface="游ゴシック"/>
              </a:rPr>
              <a:t>で</a:t>
            </a:r>
            <a:r>
              <a:rPr dirty="0" sz="1050" spc="-10">
                <a:latin typeface="游ゴシック"/>
                <a:cs typeface="游ゴシック"/>
              </a:rPr>
              <a:t>す</a:t>
            </a:r>
            <a:r>
              <a:rPr dirty="0" sz="1050" spc="-50">
                <a:latin typeface="游ゴシック"/>
                <a:cs typeface="游ゴシック"/>
              </a:rPr>
              <a:t>。</a:t>
            </a:r>
            <a:r>
              <a:rPr dirty="0" sz="1050" spc="-10">
                <a:latin typeface="游ゴシック"/>
                <a:cs typeface="游ゴシック"/>
              </a:rPr>
              <a:t>これが日本じゃないすか</a:t>
            </a:r>
            <a:r>
              <a:rPr dirty="0" sz="1050" spc="-50">
                <a:latin typeface="游ゴシック"/>
                <a:cs typeface="游ゴシック"/>
              </a:rPr>
              <a:t>。</a:t>
            </a:r>
            <a:endParaRPr sz="1050">
              <a:latin typeface="游ゴシック"/>
              <a:cs typeface="游ゴシック"/>
            </a:endParaRPr>
          </a:p>
          <a:p>
            <a:pPr marL="146685">
              <a:lnSpc>
                <a:spcPct val="100000"/>
              </a:lnSpc>
              <a:spcBef>
                <a:spcPts val="459"/>
              </a:spcBef>
            </a:pPr>
            <a:r>
              <a:rPr dirty="0" sz="1050" spc="-15">
                <a:latin typeface="游ゴシック"/>
                <a:cs typeface="游ゴシック"/>
              </a:rPr>
              <a:t>終わってるんですよイスラエルは。</a:t>
            </a:r>
            <a:endParaRPr sz="1050">
              <a:latin typeface="游ゴシック"/>
              <a:cs typeface="游ゴシック"/>
            </a:endParaRPr>
          </a:p>
          <a:p>
            <a:pPr marL="550545">
              <a:lnSpc>
                <a:spcPct val="100000"/>
              </a:lnSpc>
              <a:spcBef>
                <a:spcPts val="440"/>
              </a:spcBef>
            </a:pPr>
            <a:r>
              <a:rPr dirty="0" sz="1050" spc="-15">
                <a:latin typeface="游ゴシック"/>
                <a:cs typeface="游ゴシック"/>
              </a:rPr>
              <a:t>だから日本も、ずっと言ってるんですよ、</a:t>
            </a:r>
            <a:r>
              <a:rPr dirty="0" sz="1050" spc="-10" b="1">
                <a:latin typeface="游ゴシック"/>
                <a:cs typeface="游ゴシック"/>
              </a:rPr>
              <a:t>接種をやめれば終わる</a:t>
            </a:r>
            <a:r>
              <a:rPr dirty="0" sz="1050" spc="-30">
                <a:latin typeface="游ゴシック"/>
                <a:cs typeface="游ゴシック"/>
              </a:rPr>
              <a:t>と。</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接種をすればするほど感染拡大する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さっきのアフリカのギニア</a:t>
            </a:r>
            <a:r>
              <a:rPr dirty="0" sz="1050" spc="-20">
                <a:latin typeface="游ゴシック"/>
                <a:cs typeface="游ゴシック"/>
              </a:rPr>
              <a:t>と</a:t>
            </a:r>
            <a:r>
              <a:rPr dirty="0" sz="1050">
                <a:latin typeface="游ゴシック"/>
                <a:cs typeface="游ゴシック"/>
              </a:rPr>
              <a:t>か</a:t>
            </a:r>
            <a:r>
              <a:rPr dirty="0" sz="1050" spc="-20">
                <a:latin typeface="游ゴシック"/>
                <a:cs typeface="游ゴシック"/>
              </a:rPr>
              <a:t>は</a:t>
            </a:r>
            <a:r>
              <a:rPr dirty="0" sz="1050" spc="-10">
                <a:latin typeface="游ゴシック"/>
                <a:cs typeface="游ゴシック"/>
              </a:rPr>
              <a:t>逆に貧しい国なので、これ、もう止めて</a:t>
            </a:r>
            <a:r>
              <a:rPr dirty="0" sz="1050" spc="-20">
                <a:latin typeface="游ゴシック"/>
                <a:cs typeface="游ゴシック"/>
              </a:rPr>
              <a:t>る</a:t>
            </a:r>
            <a:r>
              <a:rPr dirty="0" sz="1050">
                <a:latin typeface="游ゴシック"/>
                <a:cs typeface="游ゴシック"/>
              </a:rPr>
              <a:t>ん</a:t>
            </a:r>
            <a:r>
              <a:rPr dirty="0" sz="1050" spc="-20">
                <a:latin typeface="游ゴシック"/>
                <a:cs typeface="游ゴシック"/>
              </a:rPr>
              <a:t>で</a:t>
            </a:r>
            <a:r>
              <a:rPr dirty="0" sz="1050" spc="-10">
                <a:latin typeface="游ゴシック"/>
                <a:cs typeface="游ゴシック"/>
              </a:rPr>
              <a:t>すかね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アフリカは初めから打って</a:t>
            </a:r>
            <a:r>
              <a:rPr dirty="0" sz="1050" spc="-20">
                <a:latin typeface="游ゴシック"/>
                <a:cs typeface="游ゴシック"/>
              </a:rPr>
              <a:t>い</a:t>
            </a:r>
            <a:r>
              <a:rPr dirty="0" sz="1050">
                <a:latin typeface="游ゴシック"/>
                <a:cs typeface="游ゴシック"/>
              </a:rPr>
              <a:t>な</a:t>
            </a:r>
            <a:r>
              <a:rPr dirty="0" sz="1050" spc="-20">
                <a:latin typeface="游ゴシック"/>
                <a:cs typeface="游ゴシック"/>
              </a:rPr>
              <a:t>い</a:t>
            </a:r>
            <a:r>
              <a:rPr dirty="0" sz="1050" spc="-10">
                <a:latin typeface="游ゴシック"/>
                <a:cs typeface="游ゴシック"/>
              </a:rPr>
              <a:t>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初めから、打っていないん</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打ってないですよ</a:t>
            </a:r>
            <a:r>
              <a:rPr dirty="0" sz="1050" spc="-50">
                <a:latin typeface="游ゴシック"/>
                <a:cs typeface="游ゴシック"/>
              </a:rPr>
              <a:t>。</a:t>
            </a:r>
            <a:endParaRPr sz="1050">
              <a:latin typeface="游ゴシック"/>
              <a:cs typeface="游ゴシック"/>
            </a:endParaRPr>
          </a:p>
          <a:p>
            <a:pPr marL="550545" marR="3088005">
              <a:lnSpc>
                <a:spcPct val="135200"/>
              </a:lnSpc>
            </a:pPr>
            <a:r>
              <a:rPr dirty="0" sz="1050" spc="-20">
                <a:latin typeface="游ゴシック"/>
                <a:cs typeface="游ゴシック"/>
              </a:rPr>
              <a:t>だって、ほとんど入ってないですよ、実際。</a:t>
            </a:r>
            <a:r>
              <a:rPr dirty="0" sz="1050" spc="-15">
                <a:latin typeface="游ゴシック"/>
                <a:cs typeface="游ゴシック"/>
              </a:rPr>
              <a:t>こんなことになっているんですよ。</a:t>
            </a:r>
            <a:endParaRPr sz="1050">
              <a:latin typeface="游ゴシック"/>
              <a:cs typeface="游ゴシック"/>
            </a:endParaRPr>
          </a:p>
          <a:p>
            <a:pPr marL="416559" marR="5080" indent="137160">
              <a:lnSpc>
                <a:spcPct val="135200"/>
              </a:lnSpc>
              <a:spcBef>
                <a:spcPts val="10"/>
              </a:spcBef>
            </a:pPr>
            <a:r>
              <a:rPr dirty="0" sz="1050" spc="20">
                <a:latin typeface="游ゴシック"/>
                <a:cs typeface="游ゴシック"/>
              </a:rPr>
              <a:t>だからね、</a:t>
            </a:r>
            <a:r>
              <a:rPr dirty="0" sz="1050" spc="20" b="1">
                <a:latin typeface="游ゴシック"/>
                <a:cs typeface="游ゴシック"/>
              </a:rPr>
              <a:t>止めるべきだとずっと言っております</a:t>
            </a:r>
            <a:r>
              <a:rPr dirty="0" sz="1050" spc="10">
                <a:latin typeface="游ゴシック"/>
                <a:cs typeface="游ゴシック"/>
              </a:rPr>
              <a:t>し、政治家の方達にも辞めろと、兎に角、止</a:t>
            </a:r>
            <a:r>
              <a:rPr dirty="0" sz="1050" spc="-10">
                <a:latin typeface="游ゴシック"/>
                <a:cs typeface="游ゴシック"/>
              </a:rPr>
              <a:t>めれば終わるぞと。</a:t>
            </a:r>
            <a:endParaRPr sz="1050">
              <a:latin typeface="游ゴシック"/>
              <a:cs typeface="游ゴシック"/>
            </a:endParaRPr>
          </a:p>
          <a:p>
            <a:pPr marL="416559" marR="5080" indent="137160">
              <a:lnSpc>
                <a:spcPct val="135200"/>
              </a:lnSpc>
              <a:spcBef>
                <a:spcPts val="5"/>
              </a:spcBef>
            </a:pPr>
            <a:r>
              <a:rPr dirty="0" sz="1050" spc="10">
                <a:latin typeface="游ゴシック"/>
                <a:cs typeface="游ゴシック"/>
              </a:rPr>
              <a:t>そう言ってるんですが、やっぱり厚労省とかの委員会ですとか、分科会の先生方からすると、</a:t>
            </a:r>
            <a:r>
              <a:rPr dirty="0" sz="1050" spc="-10">
                <a:latin typeface="游ゴシック"/>
                <a:cs typeface="游ゴシック"/>
              </a:rPr>
              <a:t>あり得ないと思うんですよね、皆ね。</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でもこういうデータをしっかり見ればですね、こうなっているのです。</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先生、既に日本の場合は</a:t>
            </a:r>
            <a:r>
              <a:rPr dirty="0" sz="1050" spc="-20">
                <a:latin typeface="游ゴシック"/>
                <a:cs typeface="游ゴシック"/>
              </a:rPr>
              <a:t>1</a:t>
            </a:r>
            <a:r>
              <a:rPr dirty="0" sz="1050" spc="-10">
                <a:latin typeface="游ゴシック"/>
                <a:cs typeface="游ゴシック"/>
              </a:rPr>
              <a:t>回目、2回目のワクチン打</a:t>
            </a:r>
            <a:r>
              <a:rPr dirty="0" sz="1050" spc="-20">
                <a:latin typeface="游ゴシック"/>
                <a:cs typeface="游ゴシック"/>
              </a:rPr>
              <a:t>っ</a:t>
            </a:r>
            <a:r>
              <a:rPr dirty="0" sz="1050" spc="-10">
                <a:latin typeface="游ゴシック"/>
                <a:cs typeface="游ゴシック"/>
              </a:rPr>
              <a:t>ている</a:t>
            </a:r>
            <a:r>
              <a:rPr dirty="0" sz="1050" spc="-50">
                <a:latin typeface="游ゴシック"/>
                <a:cs typeface="游ゴシック"/>
              </a:rPr>
              <a:t>。</a:t>
            </a:r>
            <a:endParaRPr sz="1050">
              <a:latin typeface="游ゴシック"/>
              <a:cs typeface="游ゴシック"/>
            </a:endParaRPr>
          </a:p>
        </p:txBody>
      </p:sp>
      <p:pic>
        <p:nvPicPr>
          <p:cNvPr id="3" name="object 3" descr=""/>
          <p:cNvPicPr/>
          <p:nvPr/>
        </p:nvPicPr>
        <p:blipFill>
          <a:blip r:embed="rId2" cstate="print"/>
          <a:stretch>
            <a:fillRect/>
          </a:stretch>
        </p:blipFill>
        <p:spPr>
          <a:xfrm>
            <a:off x="1719072" y="1176528"/>
            <a:ext cx="4742687" cy="3194304"/>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8</a:t>
            </a:r>
            <a:r>
              <a:rPr dirty="0" baseline="2645" sz="1575" spc="-37"/>
              <a:t>-</a:t>
            </a:r>
            <a:endParaRPr baseline="2645" sz="1575"/>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1758314"/>
          </a:xfrm>
          <a:prstGeom prst="rect">
            <a:avLst/>
          </a:prstGeom>
        </p:spPr>
        <p:txBody>
          <a:bodyPr wrap="square" lIns="0" tIns="12700" rIns="0" bIns="0" rtlCol="0" vert="horz">
            <a:spAutoFit/>
          </a:bodyPr>
          <a:lstStyle/>
          <a:p>
            <a:pPr marL="416559" marR="5080" indent="135255">
              <a:lnSpc>
                <a:spcPct val="135200"/>
              </a:lnSpc>
              <a:spcBef>
                <a:spcPts val="100"/>
              </a:spcBef>
            </a:pPr>
            <a:r>
              <a:rPr dirty="0" sz="1050" spc="-10">
                <a:latin typeface="游ゴシック"/>
                <a:cs typeface="游ゴシック"/>
              </a:rPr>
              <a:t>2回目打った人はもう人口の</a:t>
            </a:r>
            <a:r>
              <a:rPr dirty="0" sz="1050">
                <a:latin typeface="游ゴシック"/>
                <a:cs typeface="游ゴシック"/>
              </a:rPr>
              <a:t>8</a:t>
            </a:r>
            <a:r>
              <a:rPr dirty="0" sz="1050" spc="-10">
                <a:latin typeface="游ゴシック"/>
                <a:cs typeface="游ゴシック"/>
              </a:rPr>
              <a:t>割ぐらい、もうブースター打った人でも7</a:t>
            </a:r>
            <a:r>
              <a:rPr dirty="0" sz="1050" spc="-15">
                <a:latin typeface="游ゴシック"/>
                <a:cs typeface="游ゴシック"/>
              </a:rPr>
              <a:t>割近くいるわけじゃない</a:t>
            </a:r>
            <a:r>
              <a:rPr dirty="0" sz="1050" spc="-20">
                <a:latin typeface="游ゴシック"/>
                <a:cs typeface="游ゴシック"/>
              </a:rPr>
              <a:t>ですか。</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今日の話で言うと・・・</a:t>
            </a:r>
            <a:endParaRPr sz="1050">
              <a:latin typeface="游ゴシック"/>
              <a:cs typeface="游ゴシック"/>
            </a:endParaRPr>
          </a:p>
          <a:p>
            <a:pPr marL="416559" marR="5080" indent="-403860">
              <a:lnSpc>
                <a:spcPct val="135200"/>
              </a:lnSpc>
              <a:spcBef>
                <a:spcPts val="10"/>
              </a:spcBef>
              <a:tabLst>
                <a:tab pos="560705" algn="l"/>
              </a:tabLst>
            </a:pPr>
            <a:r>
              <a:rPr dirty="0" sz="1050" spc="20" b="1">
                <a:latin typeface="游ゴシック"/>
                <a:cs typeface="游ゴシック"/>
              </a:rPr>
              <a:t>村上</a:t>
            </a:r>
            <a:r>
              <a:rPr dirty="0" sz="1050" spc="-15">
                <a:latin typeface="游ゴシック"/>
                <a:cs typeface="游ゴシック"/>
              </a:rPr>
              <a:t>：</a:t>
            </a:r>
            <a:r>
              <a:rPr dirty="0" sz="1050">
                <a:latin typeface="游ゴシック"/>
                <a:cs typeface="游ゴシック"/>
              </a:rPr>
              <a:t>	</a:t>
            </a:r>
            <a:r>
              <a:rPr dirty="0" sz="1050" spc="5">
                <a:latin typeface="游ゴシック"/>
                <a:cs typeface="游ゴシック"/>
              </a:rPr>
              <a:t>そ</a:t>
            </a:r>
            <a:r>
              <a:rPr dirty="0" sz="1050" spc="20">
                <a:latin typeface="游ゴシック"/>
                <a:cs typeface="游ゴシック"/>
              </a:rPr>
              <a:t>こは難しい問題</a:t>
            </a:r>
            <a:r>
              <a:rPr dirty="0" sz="1050" spc="5">
                <a:latin typeface="游ゴシック"/>
                <a:cs typeface="游ゴシック"/>
              </a:rPr>
              <a:t>が</a:t>
            </a:r>
            <a:r>
              <a:rPr dirty="0" sz="1050" spc="20">
                <a:latin typeface="游ゴシック"/>
                <a:cs typeface="游ゴシック"/>
              </a:rPr>
              <a:t>あり</a:t>
            </a:r>
            <a:r>
              <a:rPr dirty="0" sz="1050" spc="5">
                <a:latin typeface="游ゴシック"/>
                <a:cs typeface="游ゴシック"/>
              </a:rPr>
              <a:t>ま</a:t>
            </a:r>
            <a:r>
              <a:rPr dirty="0" sz="1050" spc="20">
                <a:latin typeface="游ゴシック"/>
                <a:cs typeface="游ゴシック"/>
              </a:rPr>
              <a:t>し</a:t>
            </a:r>
            <a:r>
              <a:rPr dirty="0" sz="1050" spc="5">
                <a:latin typeface="游ゴシック"/>
                <a:cs typeface="游ゴシック"/>
              </a:rPr>
              <a:t>て</a:t>
            </a:r>
            <a:r>
              <a:rPr dirty="0" sz="1050" spc="20">
                <a:latin typeface="游ゴシック"/>
                <a:cs typeface="游ゴシック"/>
              </a:rPr>
              <a:t>7</a:t>
            </a:r>
            <a:r>
              <a:rPr dirty="0" sz="1050" spc="5">
                <a:latin typeface="游ゴシック"/>
                <a:cs typeface="游ゴシック"/>
              </a:rPr>
              <a:t>割</a:t>
            </a:r>
            <a:r>
              <a:rPr dirty="0" sz="1050" spc="20">
                <a:latin typeface="游ゴシック"/>
                <a:cs typeface="游ゴシック"/>
              </a:rPr>
              <a:t>、</a:t>
            </a:r>
            <a:r>
              <a:rPr dirty="0" sz="1050" spc="5">
                <a:latin typeface="游ゴシック"/>
                <a:cs typeface="游ゴシック"/>
              </a:rPr>
              <a:t>8</a:t>
            </a:r>
            <a:r>
              <a:rPr dirty="0" sz="1050" spc="20">
                <a:latin typeface="游ゴシック"/>
                <a:cs typeface="游ゴシック"/>
              </a:rPr>
              <a:t>割</a:t>
            </a:r>
            <a:r>
              <a:rPr dirty="0" sz="1050" spc="5">
                <a:latin typeface="游ゴシック"/>
                <a:cs typeface="游ゴシック"/>
              </a:rPr>
              <a:t>の</a:t>
            </a:r>
            <a:r>
              <a:rPr dirty="0" sz="1050" spc="20">
                <a:latin typeface="游ゴシック"/>
                <a:cs typeface="游ゴシック"/>
              </a:rPr>
              <a:t>人が</a:t>
            </a:r>
            <a:r>
              <a:rPr dirty="0" sz="1050" spc="5">
                <a:latin typeface="游ゴシック"/>
                <a:cs typeface="游ゴシック"/>
              </a:rPr>
              <a:t>打</a:t>
            </a:r>
            <a:r>
              <a:rPr dirty="0" sz="1050" spc="20">
                <a:latin typeface="游ゴシック"/>
                <a:cs typeface="游ゴシック"/>
              </a:rPr>
              <a:t>った</a:t>
            </a:r>
            <a:r>
              <a:rPr dirty="0" sz="1050" spc="5">
                <a:latin typeface="游ゴシック"/>
                <a:cs typeface="游ゴシック"/>
              </a:rPr>
              <a:t>ら</a:t>
            </a:r>
            <a:r>
              <a:rPr dirty="0" sz="1050" spc="20">
                <a:latin typeface="游ゴシック"/>
                <a:cs typeface="游ゴシック"/>
              </a:rPr>
              <a:t>、</a:t>
            </a:r>
            <a:r>
              <a:rPr dirty="0" sz="1050" spc="5">
                <a:latin typeface="游ゴシック"/>
                <a:cs typeface="游ゴシック"/>
              </a:rPr>
              <a:t>ど</a:t>
            </a:r>
            <a:r>
              <a:rPr dirty="0" sz="1050" spc="20">
                <a:latin typeface="游ゴシック"/>
                <a:cs typeface="游ゴシック"/>
              </a:rPr>
              <a:t>うな</a:t>
            </a:r>
            <a:r>
              <a:rPr dirty="0" sz="1050" spc="5">
                <a:latin typeface="游ゴシック"/>
                <a:cs typeface="游ゴシック"/>
              </a:rPr>
              <a:t>る</a:t>
            </a:r>
            <a:r>
              <a:rPr dirty="0" sz="1050" spc="20">
                <a:latin typeface="游ゴシック"/>
                <a:cs typeface="游ゴシック"/>
              </a:rPr>
              <a:t>の</a:t>
            </a:r>
            <a:r>
              <a:rPr dirty="0" sz="1050" spc="5">
                <a:latin typeface="游ゴシック"/>
                <a:cs typeface="游ゴシック"/>
              </a:rPr>
              <a:t>か</a:t>
            </a:r>
            <a:r>
              <a:rPr dirty="0" sz="1050" spc="20">
                <a:latin typeface="游ゴシック"/>
                <a:cs typeface="游ゴシック"/>
              </a:rPr>
              <a:t>っ</a:t>
            </a:r>
            <a:r>
              <a:rPr dirty="0" sz="1050" spc="5">
                <a:latin typeface="游ゴシック"/>
                <a:cs typeface="游ゴシック"/>
              </a:rPr>
              <a:t>て</a:t>
            </a:r>
            <a:r>
              <a:rPr dirty="0" sz="1050" spc="20">
                <a:latin typeface="游ゴシック"/>
                <a:cs typeface="游ゴシック"/>
              </a:rPr>
              <a:t>いう</a:t>
            </a:r>
            <a:r>
              <a:rPr dirty="0" sz="1050" spc="5">
                <a:latin typeface="游ゴシック"/>
                <a:cs typeface="游ゴシック"/>
              </a:rPr>
              <a:t>と</a:t>
            </a:r>
            <a:r>
              <a:rPr dirty="0" sz="1050" spc="20">
                <a:latin typeface="游ゴシック"/>
                <a:cs typeface="游ゴシック"/>
              </a:rPr>
              <a:t>、こ</a:t>
            </a:r>
            <a:r>
              <a:rPr dirty="0" sz="1050" spc="5">
                <a:latin typeface="游ゴシック"/>
                <a:cs typeface="游ゴシック"/>
              </a:rPr>
              <a:t>れ</a:t>
            </a:r>
            <a:r>
              <a:rPr dirty="0" sz="1050" spc="20">
                <a:latin typeface="游ゴシック"/>
                <a:cs typeface="游ゴシック"/>
              </a:rPr>
              <a:t>は</a:t>
            </a:r>
            <a:r>
              <a:rPr dirty="0" sz="1050" spc="-15">
                <a:latin typeface="游ゴシック"/>
                <a:cs typeface="游ゴシック"/>
              </a:rPr>
              <a:t>結</a:t>
            </a:r>
            <a:r>
              <a:rPr dirty="0" sz="1050" spc="-5">
                <a:latin typeface="游ゴシック"/>
                <a:cs typeface="游ゴシック"/>
              </a:rPr>
              <a:t>構、難しい問題だと思うんですよね</a:t>
            </a:r>
            <a:r>
              <a:rPr dirty="0" sz="1050" spc="-15">
                <a:latin typeface="游ゴシック"/>
                <a:cs typeface="游ゴシック"/>
              </a:rPr>
              <a:t>。</a:t>
            </a:r>
            <a:endParaRPr sz="1050">
              <a:latin typeface="游ゴシック"/>
              <a:cs typeface="游ゴシック"/>
            </a:endParaRPr>
          </a:p>
          <a:p>
            <a:pPr marL="553085">
              <a:lnSpc>
                <a:spcPct val="100000"/>
              </a:lnSpc>
              <a:spcBef>
                <a:spcPts val="445"/>
              </a:spcBef>
            </a:pPr>
            <a:r>
              <a:rPr dirty="0" sz="1050" spc="-5">
                <a:latin typeface="游ゴシック"/>
                <a:cs typeface="游ゴシック"/>
              </a:rPr>
              <a:t>言えることは、打つのは兎も角、止めましょうと、様子を見ないといけないと思うんですよ。</a:t>
            </a:r>
            <a:endParaRPr sz="1050">
              <a:latin typeface="游ゴシック"/>
              <a:cs typeface="游ゴシック"/>
            </a:endParaRPr>
          </a:p>
          <a:p>
            <a:pPr marL="550545" marR="673735">
              <a:lnSpc>
                <a:spcPct val="135200"/>
              </a:lnSpc>
            </a:pPr>
            <a:r>
              <a:rPr dirty="0" sz="1050" spc="-15" b="1">
                <a:latin typeface="游ゴシック"/>
                <a:cs typeface="游ゴシック"/>
              </a:rPr>
              <a:t>ひとまず、打つのを止めればですね、様子を見れば、私は収まると思うんです</a:t>
            </a:r>
            <a:r>
              <a:rPr dirty="0" sz="1050" spc="-25">
                <a:latin typeface="游ゴシック"/>
                <a:cs typeface="游ゴシック"/>
              </a:rPr>
              <a:t>よね。</a:t>
            </a:r>
            <a:r>
              <a:rPr dirty="0" sz="1050" spc="-20">
                <a:latin typeface="游ゴシック"/>
                <a:cs typeface="游ゴシック"/>
              </a:rPr>
              <a:t>恐らくですね、止めればもう多分イスラエルと同じになるだろうと。</a:t>
            </a:r>
            <a:endParaRPr sz="1050">
              <a:latin typeface="游ゴシック"/>
              <a:cs typeface="游ゴシック"/>
            </a:endParaRPr>
          </a:p>
        </p:txBody>
      </p:sp>
      <p:sp>
        <p:nvSpPr>
          <p:cNvPr id="3" name="object 3" descr=""/>
          <p:cNvSpPr txBox="1"/>
          <p:nvPr/>
        </p:nvSpPr>
        <p:spPr>
          <a:xfrm>
            <a:off x="706627" y="6885533"/>
            <a:ext cx="1746250" cy="458470"/>
          </a:xfrm>
          <a:prstGeom prst="rect">
            <a:avLst/>
          </a:prstGeom>
        </p:spPr>
        <p:txBody>
          <a:bodyPr wrap="square" lIns="0" tIns="12700" rIns="0" bIns="0" rtlCol="0" vert="horz">
            <a:spAutoFit/>
          </a:bodyPr>
          <a:lstStyle/>
          <a:p>
            <a:pPr marL="12700" marR="5080">
              <a:lnSpc>
                <a:spcPct val="135200"/>
              </a:lnSpc>
              <a:spcBef>
                <a:spcPts val="100"/>
              </a:spcBef>
            </a:pPr>
            <a:r>
              <a:rPr dirty="0" sz="1050" b="1">
                <a:solidFill>
                  <a:srgbClr val="FF0000"/>
                </a:solidFill>
                <a:latin typeface="游ゴシック"/>
                <a:cs typeface="游ゴシック"/>
              </a:rPr>
              <a:t>（ワクチンの問題点～②の</a:t>
            </a:r>
            <a:r>
              <a:rPr dirty="0" sz="1050" spc="-50" b="1">
                <a:solidFill>
                  <a:srgbClr val="FF0000"/>
                </a:solidFill>
                <a:latin typeface="游ゴシック"/>
                <a:cs typeface="游ゴシック"/>
              </a:rPr>
              <a:t>2</a:t>
            </a:r>
            <a:r>
              <a:rPr dirty="0" sz="1050" spc="-10" b="1">
                <a:solidFill>
                  <a:srgbClr val="FF0000"/>
                </a:solidFill>
                <a:latin typeface="游ゴシック"/>
                <a:cs typeface="游ゴシック"/>
              </a:rPr>
              <a:t>然免疫反応を抑制</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2703067" y="6942836"/>
            <a:ext cx="4329430" cy="184785"/>
          </a:xfrm>
          <a:prstGeom prst="rect">
            <a:avLst/>
          </a:prstGeom>
        </p:spPr>
        <p:txBody>
          <a:bodyPr wrap="square" lIns="0" tIns="11430" rIns="0" bIns="0" rtlCol="0" vert="horz">
            <a:spAutoFit/>
          </a:bodyPr>
          <a:lstStyle/>
          <a:p>
            <a:pPr marL="12700">
              <a:lnSpc>
                <a:spcPct val="100000"/>
              </a:lnSpc>
              <a:spcBef>
                <a:spcPts val="90"/>
              </a:spcBef>
            </a:pPr>
            <a:r>
              <a:rPr dirty="0" sz="1050" b="1">
                <a:solidFill>
                  <a:srgbClr val="FF0000"/>
                </a:solidFill>
                <a:latin typeface="游ゴシック"/>
                <a:cs typeface="游ゴシック"/>
              </a:rPr>
              <a:t>m-RNA</a:t>
            </a:r>
            <a:r>
              <a:rPr dirty="0" sz="1050" spc="-5" b="1">
                <a:solidFill>
                  <a:srgbClr val="FF0000"/>
                </a:solidFill>
                <a:latin typeface="游ゴシック"/>
                <a:cs typeface="游ゴシック"/>
              </a:rPr>
              <a:t>ワクチンのウリジンをシュードウリジンに置換されたことで自</a:t>
            </a:r>
            <a:endParaRPr sz="1050">
              <a:latin typeface="游ゴシック"/>
              <a:cs typeface="游ゴシック"/>
            </a:endParaRPr>
          </a:p>
        </p:txBody>
      </p:sp>
      <p:sp>
        <p:nvSpPr>
          <p:cNvPr id="5" name="object 5" descr=""/>
          <p:cNvSpPr txBox="1"/>
          <p:nvPr/>
        </p:nvSpPr>
        <p:spPr>
          <a:xfrm>
            <a:off x="706627" y="7752689"/>
            <a:ext cx="6325870" cy="197485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（1:11:12）</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イスラエルと同じになると</a:t>
            </a:r>
            <a:r>
              <a:rPr dirty="0" sz="1050" spc="-20">
                <a:latin typeface="游ゴシック"/>
                <a:cs typeface="游ゴシック"/>
              </a:rPr>
              <a:t>言</a:t>
            </a:r>
            <a:r>
              <a:rPr dirty="0" sz="1050">
                <a:latin typeface="游ゴシック"/>
                <a:cs typeface="游ゴシック"/>
              </a:rPr>
              <a:t>う</a:t>
            </a:r>
            <a:r>
              <a:rPr dirty="0" sz="1050" spc="-20">
                <a:latin typeface="游ゴシック"/>
                <a:cs typeface="游ゴシック"/>
              </a:rPr>
              <a:t>こ</a:t>
            </a:r>
            <a:r>
              <a:rPr dirty="0" sz="1050" spc="-10">
                <a:latin typeface="游ゴシック"/>
                <a:cs typeface="游ゴシック"/>
              </a:rPr>
              <a:t>とですね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先生のご専門の抗体で言うと、薬を新たに作るよりも、まずは止めた方が良いっていうことで</a:t>
            </a:r>
            <a:r>
              <a:rPr dirty="0" sz="1050" spc="-10">
                <a:latin typeface="游ゴシック"/>
                <a:cs typeface="游ゴシック"/>
              </a:rPr>
              <a:t>すね。</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免疫が多分抑制されてる状</a:t>
            </a:r>
            <a:r>
              <a:rPr dirty="0" sz="1050" spc="-20" b="1">
                <a:latin typeface="游ゴシック"/>
                <a:cs typeface="游ゴシック"/>
              </a:rPr>
              <a:t>態</a:t>
            </a:r>
            <a:r>
              <a:rPr dirty="0" sz="1050" b="1">
                <a:latin typeface="游ゴシック"/>
                <a:cs typeface="游ゴシック"/>
              </a:rPr>
              <a:t>に</a:t>
            </a:r>
            <a:r>
              <a:rPr dirty="0" sz="1050" spc="-20" b="1">
                <a:latin typeface="游ゴシック"/>
                <a:cs typeface="游ゴシック"/>
              </a:rPr>
              <a:t>な</a:t>
            </a:r>
            <a:r>
              <a:rPr dirty="0" sz="1050" spc="-10" b="1">
                <a:latin typeface="游ゴシック"/>
                <a:cs typeface="游ゴシック"/>
              </a:rPr>
              <a:t>ってるんですよ、打った方達は</a:t>
            </a:r>
            <a:r>
              <a:rPr dirty="0" sz="1050" spc="-50">
                <a:latin typeface="游ゴシック"/>
                <a:cs typeface="游ゴシック"/>
              </a:rPr>
              <a:t>。</a:t>
            </a:r>
            <a:endParaRPr sz="1050">
              <a:latin typeface="游ゴシック"/>
              <a:cs typeface="游ゴシック"/>
            </a:endParaRPr>
          </a:p>
          <a:p>
            <a:pPr marL="550545">
              <a:lnSpc>
                <a:spcPct val="100000"/>
              </a:lnSpc>
              <a:spcBef>
                <a:spcPts val="459"/>
              </a:spcBef>
            </a:pPr>
            <a:r>
              <a:rPr dirty="0" sz="1050" spc="-20">
                <a:latin typeface="游ゴシック"/>
                <a:cs typeface="游ゴシック"/>
              </a:rPr>
              <a:t>それで、ターボ癌なんて言う言葉だとか、あとウイルスが増えて、帯状疱疹、</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帯状疱疹</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増えているでしょう</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ああいうものが発生してるとことは、多分皆さんが影響受けられている。</a:t>
            </a:r>
            <a:endParaRPr sz="1050">
              <a:latin typeface="游ゴシック"/>
              <a:cs typeface="游ゴシック"/>
            </a:endParaRPr>
          </a:p>
        </p:txBody>
      </p:sp>
      <p:pic>
        <p:nvPicPr>
          <p:cNvPr id="6" name="object 6" descr=""/>
          <p:cNvPicPr/>
          <p:nvPr/>
        </p:nvPicPr>
        <p:blipFill>
          <a:blip r:embed="rId2" cstate="print"/>
          <a:stretch>
            <a:fillRect/>
          </a:stretch>
        </p:blipFill>
        <p:spPr>
          <a:xfrm>
            <a:off x="719327" y="3029712"/>
            <a:ext cx="6096000" cy="3428999"/>
          </a:xfrm>
          <a:prstGeom prst="rect">
            <a:avLst/>
          </a:prstGeom>
        </p:spPr>
      </p:pic>
      <p:sp>
        <p:nvSpPr>
          <p:cNvPr id="7" name="object 7"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3</a:t>
            </a:r>
            <a:r>
              <a:rPr dirty="0" sz="1050" spc="-25"/>
              <a:t>9</a:t>
            </a:r>
            <a:r>
              <a:rPr dirty="0" baseline="2645" sz="1575" spc="-37"/>
              <a:t>-</a:t>
            </a:r>
            <a:endParaRPr baseline="2645" sz="157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2625725"/>
          </a:xfrm>
          <a:prstGeom prst="rect">
            <a:avLst/>
          </a:prstGeom>
        </p:spPr>
        <p:txBody>
          <a:bodyPr wrap="square" lIns="0" tIns="12700" rIns="0" bIns="0" rtlCol="0" vert="horz">
            <a:spAutoFit/>
          </a:bodyPr>
          <a:lstStyle/>
          <a:p>
            <a:pPr marL="281940" marR="5080" indent="137160">
              <a:lnSpc>
                <a:spcPct val="135200"/>
              </a:lnSpc>
              <a:spcBef>
                <a:spcPts val="100"/>
              </a:spcBef>
            </a:pPr>
            <a:r>
              <a:rPr dirty="0" sz="1050" spc="5">
                <a:latin typeface="游ゴシック"/>
                <a:cs typeface="游ゴシック"/>
              </a:rPr>
              <a:t>遺伝子の働きを無くしてしまったときにどういう現象が起きるかっていうのと、もう一つは少量</a:t>
            </a:r>
            <a:r>
              <a:rPr dirty="0" sz="1050" spc="-15">
                <a:latin typeface="游ゴシック"/>
                <a:cs typeface="游ゴシック"/>
              </a:rPr>
              <a:t>の遺伝子を山のように発現します。</a:t>
            </a:r>
            <a:endParaRPr sz="1050">
              <a:latin typeface="游ゴシック"/>
              <a:cs typeface="游ゴシック"/>
            </a:endParaRPr>
          </a:p>
          <a:p>
            <a:pPr marL="416559" marR="5080" indent="2540">
              <a:lnSpc>
                <a:spcPts val="1720"/>
              </a:lnSpc>
              <a:spcBef>
                <a:spcPts val="120"/>
              </a:spcBef>
            </a:pPr>
            <a:r>
              <a:rPr dirty="0" sz="1050" spc="5">
                <a:latin typeface="游ゴシック"/>
                <a:cs typeface="游ゴシック"/>
              </a:rPr>
              <a:t>そうなったときに細胞であるだとか、動物がどんな現象が見えるかということを調べるのです。</a:t>
            </a:r>
            <a:r>
              <a:rPr dirty="0" sz="1050" spc="-15">
                <a:latin typeface="游ゴシック"/>
                <a:cs typeface="游ゴシック"/>
              </a:rPr>
              <a:t>これが普通の概念なんです。</a:t>
            </a:r>
            <a:endParaRPr sz="1050">
              <a:latin typeface="游ゴシック"/>
              <a:cs typeface="游ゴシック"/>
            </a:endParaRPr>
          </a:p>
          <a:p>
            <a:pPr marL="416559">
              <a:lnSpc>
                <a:spcPct val="100000"/>
              </a:lnSpc>
              <a:spcBef>
                <a:spcPts val="305"/>
              </a:spcBef>
            </a:pPr>
            <a:r>
              <a:rPr dirty="0" sz="1050" spc="-25">
                <a:latin typeface="游ゴシック"/>
                <a:cs typeface="游ゴシック"/>
              </a:rPr>
              <a:t>遺伝子の機能を喪失させるか、あるいは増やすか、機能を高められるかと言うことなんです。</a:t>
            </a:r>
            <a:endParaRPr sz="1050">
              <a:latin typeface="游ゴシック"/>
              <a:cs typeface="游ゴシック"/>
            </a:endParaRPr>
          </a:p>
          <a:p>
            <a:pPr marL="548640" marR="1346200" indent="-536575">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遺伝子の作用を増やすのが</a:t>
            </a:r>
            <a:r>
              <a:rPr dirty="0" sz="1050" spc="-20">
                <a:latin typeface="游ゴシック"/>
                <a:cs typeface="游ゴシック"/>
              </a:rPr>
              <a:t>、</a:t>
            </a:r>
            <a:r>
              <a:rPr dirty="0" sz="1050">
                <a:latin typeface="游ゴシック"/>
                <a:cs typeface="游ゴシック"/>
              </a:rPr>
              <a:t>い</a:t>
            </a:r>
            <a:r>
              <a:rPr dirty="0" sz="1050" spc="-20">
                <a:latin typeface="游ゴシック"/>
                <a:cs typeface="游ゴシック"/>
              </a:rPr>
              <a:t>わ</a:t>
            </a:r>
            <a:r>
              <a:rPr dirty="0" sz="1050" spc="-10">
                <a:latin typeface="游ゴシック"/>
                <a:cs typeface="游ゴシック"/>
              </a:rPr>
              <a:t>ゆる、</a:t>
            </a:r>
            <a:r>
              <a:rPr dirty="0" sz="1050" spc="-10" b="1">
                <a:latin typeface="游ゴシック"/>
                <a:cs typeface="游ゴシック"/>
              </a:rPr>
              <a:t>機能獲得</a:t>
            </a:r>
            <a:r>
              <a:rPr dirty="0" sz="1050" spc="-10">
                <a:latin typeface="游ゴシック"/>
                <a:cs typeface="游ゴシック"/>
              </a:rPr>
              <a:t>、</a:t>
            </a:r>
            <a:r>
              <a:rPr dirty="0" sz="1050" spc="-10" b="1">
                <a:latin typeface="游ゴシック"/>
                <a:cs typeface="游ゴシック"/>
              </a:rPr>
              <a:t>無くすのが機能喪失</a:t>
            </a:r>
            <a:r>
              <a:rPr dirty="0" sz="1050" spc="-50">
                <a:latin typeface="游ゴシック"/>
                <a:cs typeface="游ゴシック"/>
              </a:rPr>
              <a:t>。</a:t>
            </a:r>
            <a:r>
              <a:rPr dirty="0" sz="1050" spc="-10">
                <a:latin typeface="游ゴシック"/>
                <a:cs typeface="游ゴシック"/>
              </a:rPr>
              <a:t>二つあると言うことですね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普通はこれなのですけれど</a:t>
            </a:r>
            <a:r>
              <a:rPr dirty="0" sz="1050" spc="-20">
                <a:latin typeface="游ゴシック"/>
                <a:cs typeface="游ゴシック"/>
              </a:rPr>
              <a:t>も</a:t>
            </a:r>
            <a:r>
              <a:rPr dirty="0" sz="1050">
                <a:latin typeface="游ゴシック"/>
                <a:cs typeface="游ゴシック"/>
              </a:rPr>
              <a:t>、</a:t>
            </a:r>
            <a:r>
              <a:rPr dirty="0" sz="1050" spc="-20">
                <a:latin typeface="游ゴシック"/>
                <a:cs typeface="游ゴシック"/>
              </a:rPr>
              <a:t>問</a:t>
            </a:r>
            <a:r>
              <a:rPr dirty="0" sz="1050" spc="-10">
                <a:latin typeface="游ゴシック"/>
                <a:cs typeface="游ゴシック"/>
              </a:rPr>
              <a:t>題はウィルス学になってくると違ってく</a:t>
            </a:r>
            <a:r>
              <a:rPr dirty="0" sz="1050" spc="-20">
                <a:latin typeface="游ゴシック"/>
                <a:cs typeface="游ゴシック"/>
              </a:rPr>
              <a:t>る</a:t>
            </a:r>
            <a:r>
              <a:rPr dirty="0" sz="1050">
                <a:latin typeface="游ゴシック"/>
                <a:cs typeface="游ゴシック"/>
              </a:rPr>
              <a:t>の</a:t>
            </a:r>
            <a:r>
              <a:rPr dirty="0" sz="1050" spc="-20">
                <a:latin typeface="游ゴシック"/>
                <a:cs typeface="游ゴシック"/>
              </a:rPr>
              <a:t>で</a:t>
            </a:r>
            <a:r>
              <a:rPr dirty="0" sz="1050" spc="-1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550545" marR="5080">
              <a:lnSpc>
                <a:spcPct val="135200"/>
              </a:lnSpc>
              <a:spcBef>
                <a:spcPts val="10"/>
              </a:spcBef>
            </a:pPr>
            <a:r>
              <a:rPr dirty="0" sz="1050" spc="-25">
                <a:latin typeface="游ゴシック"/>
                <a:cs typeface="游ゴシック"/>
              </a:rPr>
              <a:t>これからウィルス学に入りますけれども、ウィルスはウィルスだけでは増えることが出来ない。</a:t>
            </a:r>
            <a:r>
              <a:rPr dirty="0" sz="1050" spc="-20">
                <a:latin typeface="游ゴシック"/>
                <a:cs typeface="游ゴシック"/>
              </a:rPr>
              <a:t>細胞に感染して細胞の仕組みを使って増えるんです。</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spcBef>
                <a:spcPts val="5"/>
              </a:spcBef>
              <a:tabLst>
                <a:tab pos="558165" algn="l"/>
              </a:tabLst>
            </a:pPr>
            <a:r>
              <a:rPr dirty="0" sz="1050" b="1">
                <a:latin typeface="游ゴシック"/>
                <a:cs typeface="游ゴシック"/>
              </a:rPr>
              <a:t>及川</a:t>
            </a:r>
            <a:r>
              <a:rPr dirty="0" sz="1050" spc="-50">
                <a:latin typeface="游ゴシック"/>
                <a:cs typeface="游ゴシック"/>
              </a:rPr>
              <a:t>：</a:t>
            </a:r>
            <a:r>
              <a:rPr dirty="0" sz="1050">
                <a:latin typeface="游ゴシック"/>
                <a:cs typeface="游ゴシック"/>
              </a:rPr>
              <a:t>	なんかヤドカリみたいですね</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7101941"/>
            <a:ext cx="6325870" cy="2625725"/>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a:t>
            </a:r>
            <a:r>
              <a:rPr dirty="0" sz="1050" spc="-10" b="1">
                <a:latin typeface="游ゴシック"/>
                <a:cs typeface="游ゴシック"/>
              </a:rPr>
              <a:t>ウィルスだけ</a:t>
            </a:r>
            <a:r>
              <a:rPr dirty="0" sz="1050" spc="-20" b="1">
                <a:latin typeface="游ゴシック"/>
                <a:cs typeface="游ゴシック"/>
              </a:rPr>
              <a:t>で</a:t>
            </a:r>
            <a:r>
              <a:rPr dirty="0" sz="1050" b="1">
                <a:latin typeface="游ゴシック"/>
                <a:cs typeface="游ゴシック"/>
              </a:rPr>
              <a:t>は</a:t>
            </a:r>
            <a:r>
              <a:rPr dirty="0" sz="1050" spc="-20" b="1">
                <a:latin typeface="游ゴシック"/>
                <a:cs typeface="游ゴシック"/>
              </a:rPr>
              <a:t>増</a:t>
            </a:r>
            <a:r>
              <a:rPr dirty="0" sz="1050" spc="-10" b="1">
                <a:latin typeface="游ゴシック"/>
                <a:cs typeface="游ゴシック"/>
              </a:rPr>
              <a:t>殖出来ないんです</a:t>
            </a:r>
            <a:r>
              <a:rPr dirty="0" sz="1050" spc="-50" b="1">
                <a:latin typeface="游ゴシック"/>
                <a:cs typeface="游ゴシック"/>
              </a:rPr>
              <a:t>。</a:t>
            </a:r>
            <a:endParaRPr sz="1050">
              <a:latin typeface="游ゴシック"/>
              <a:cs typeface="游ゴシック"/>
            </a:endParaRPr>
          </a:p>
          <a:p>
            <a:pPr marL="548640">
              <a:lnSpc>
                <a:spcPct val="100000"/>
              </a:lnSpc>
              <a:spcBef>
                <a:spcPts val="445"/>
              </a:spcBef>
            </a:pPr>
            <a:r>
              <a:rPr dirty="0" sz="1050" spc="-20" b="1">
                <a:latin typeface="游ゴシック"/>
                <a:cs typeface="游ゴシック"/>
              </a:rPr>
              <a:t>宿主の細胞に感染して、それで、ようやく増える</a:t>
            </a:r>
            <a:r>
              <a:rPr dirty="0" sz="1050" spc="-15">
                <a:latin typeface="游ゴシック"/>
                <a:cs typeface="游ゴシック"/>
              </a:rPr>
              <a:t>ことが出来るんです。</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そのときにですね、ウイルスが持ってる遺伝子はそんなに多くないんですよ。</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総数がそんなに多くないので、多くても何十個とかね、一番多いやつで何百個っていうのもあ</a:t>
            </a:r>
            <a:r>
              <a:rPr dirty="0" sz="1050" spc="-10">
                <a:latin typeface="游ゴシック"/>
                <a:cs typeface="游ゴシック"/>
              </a:rPr>
              <a:t>りますけども、少ないのです。</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そうするとね、1個</a:t>
            </a:r>
            <a:r>
              <a:rPr dirty="0" sz="1050" spc="-20">
                <a:latin typeface="游ゴシック"/>
                <a:cs typeface="游ゴシック"/>
              </a:rPr>
              <a:t>1</a:t>
            </a:r>
            <a:r>
              <a:rPr dirty="0" sz="1050" spc="-25">
                <a:latin typeface="游ゴシック"/>
                <a:cs typeface="游ゴシック"/>
              </a:rPr>
              <a:t>個の遺伝子がどういう働きをしているのか解っているのです。</a:t>
            </a:r>
            <a:endParaRPr sz="1050">
              <a:latin typeface="游ゴシック"/>
              <a:cs typeface="游ゴシック"/>
            </a:endParaRPr>
          </a:p>
          <a:p>
            <a:pPr marL="416559" marR="5080" indent="137160">
              <a:lnSpc>
                <a:spcPct val="135200"/>
              </a:lnSpc>
            </a:pPr>
            <a:r>
              <a:rPr dirty="0" sz="1050" spc="10">
                <a:latin typeface="游ゴシック"/>
                <a:cs typeface="游ゴシック"/>
              </a:rPr>
              <a:t>中でも、今の問題の新型コロナウイルスがどんな遺伝子があって、それぞれどういう働きをし</a:t>
            </a:r>
            <a:r>
              <a:rPr dirty="0" sz="1050" spc="-10">
                <a:latin typeface="游ゴシック"/>
                <a:cs typeface="游ゴシック"/>
              </a:rPr>
              <a:t>ているか相当解っているのです。</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と言うことは、いまさら遺伝子の働きを調べる実験してもしょうがないんじゃないかと、思い</a:t>
            </a:r>
            <a:r>
              <a:rPr dirty="0" sz="1050" spc="-10">
                <a:latin typeface="游ゴシック"/>
                <a:cs typeface="游ゴシック"/>
              </a:rPr>
              <a:t>ますよね。</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ところが、ウィルスというのは感染して増えるじゃないですか。</a:t>
            </a:r>
            <a:endParaRPr sz="1050">
              <a:latin typeface="游ゴシック"/>
              <a:cs typeface="游ゴシック"/>
            </a:endParaRPr>
          </a:p>
          <a:p>
            <a:pPr marL="550545">
              <a:lnSpc>
                <a:spcPct val="100000"/>
              </a:lnSpc>
              <a:spcBef>
                <a:spcPts val="445"/>
              </a:spcBef>
            </a:pPr>
            <a:r>
              <a:rPr dirty="0" sz="1050" spc="-25">
                <a:latin typeface="游ゴシック"/>
                <a:cs typeface="游ゴシック"/>
              </a:rPr>
              <a:t>そうするとですね、問題なのはですね、普通そういう実験は別になくてもいいんですけれども、</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3680460"/>
            <a:ext cx="6096000" cy="3427476"/>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40</a:t>
            </a:r>
            <a:r>
              <a:rPr dirty="0" baseline="2645" sz="1575" spc="-37">
                <a:latin typeface="游ゴシック"/>
                <a:cs typeface="游ゴシック"/>
              </a:rPr>
              <a:t>-</a:t>
            </a:r>
            <a:endParaRPr baseline="2645" sz="1575">
              <a:latin typeface="游ゴシック"/>
              <a:cs typeface="游ゴシック"/>
            </a:endParaRPr>
          </a:p>
        </p:txBody>
      </p:sp>
      <p:sp>
        <p:nvSpPr>
          <p:cNvPr id="2" name="object 2" descr=""/>
          <p:cNvSpPr txBox="1"/>
          <p:nvPr/>
        </p:nvSpPr>
        <p:spPr>
          <a:xfrm>
            <a:off x="706627" y="989178"/>
            <a:ext cx="6325870" cy="1976120"/>
          </a:xfrm>
          <a:prstGeom prst="rect">
            <a:avLst/>
          </a:prstGeom>
        </p:spPr>
        <p:txBody>
          <a:bodyPr wrap="square" lIns="0" tIns="12700" rIns="0" bIns="0" rtlCol="0" vert="horz">
            <a:spAutoFit/>
          </a:bodyPr>
          <a:lstStyle/>
          <a:p>
            <a:pPr marL="416559" marR="5080" indent="135255">
              <a:lnSpc>
                <a:spcPct val="135200"/>
              </a:lnSpc>
              <a:spcBef>
                <a:spcPts val="100"/>
              </a:spcBef>
            </a:pPr>
            <a:r>
              <a:rPr dirty="0" sz="1050" spc="-5">
                <a:latin typeface="游ゴシック"/>
                <a:cs typeface="游ゴシック"/>
              </a:rPr>
              <a:t>それで、接種をやめて</a:t>
            </a:r>
            <a:r>
              <a:rPr dirty="0" sz="1050">
                <a:latin typeface="游ゴシック"/>
                <a:cs typeface="游ゴシック"/>
              </a:rPr>
              <a:t>1</a:t>
            </a:r>
            <a:r>
              <a:rPr dirty="0" sz="1050" spc="-15">
                <a:latin typeface="游ゴシック"/>
                <a:cs typeface="游ゴシック"/>
              </a:rPr>
              <a:t>年ぐらい様子を見てですね、みんなの免疫がどうなっているかを調べなければいけないんですよ。</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10" b="1">
                <a:latin typeface="游ゴシック"/>
                <a:cs typeface="游ゴシック"/>
              </a:rPr>
              <a:t>免疫力が回復す</a:t>
            </a:r>
            <a:r>
              <a:rPr dirty="0" sz="1050" spc="-20" b="1">
                <a:latin typeface="游ゴシック"/>
                <a:cs typeface="游ゴシック"/>
              </a:rPr>
              <a:t>る</a:t>
            </a:r>
            <a:r>
              <a:rPr dirty="0" sz="1050" b="1">
                <a:latin typeface="游ゴシック"/>
                <a:cs typeface="游ゴシック"/>
              </a:rPr>
              <a:t>っ</a:t>
            </a:r>
            <a:r>
              <a:rPr dirty="0" sz="1050" spc="-20" b="1">
                <a:latin typeface="游ゴシック"/>
                <a:cs typeface="游ゴシック"/>
              </a:rPr>
              <a:t>て</a:t>
            </a:r>
            <a:r>
              <a:rPr dirty="0" sz="1050" spc="-10" b="1">
                <a:latin typeface="游ゴシック"/>
                <a:cs typeface="游ゴシック"/>
              </a:rPr>
              <a:t>ことは、あり得るんですか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思います、それは、恐らく</a:t>
            </a:r>
            <a:r>
              <a:rPr dirty="0" sz="1050" spc="-20" b="1">
                <a:latin typeface="游ゴシック"/>
                <a:cs typeface="游ゴシック"/>
              </a:rPr>
              <a:t>そ</a:t>
            </a:r>
            <a:r>
              <a:rPr dirty="0" sz="1050" b="1">
                <a:latin typeface="游ゴシック"/>
                <a:cs typeface="游ゴシック"/>
              </a:rPr>
              <a:t>う</a:t>
            </a:r>
            <a:r>
              <a:rPr dirty="0" sz="1050" spc="-20" b="1">
                <a:latin typeface="游ゴシック"/>
                <a:cs typeface="游ゴシック"/>
              </a:rPr>
              <a:t>な</a:t>
            </a:r>
            <a:r>
              <a:rPr dirty="0" sz="1050" spc="-10" b="1">
                <a:latin typeface="游ゴシック"/>
                <a:cs typeface="游ゴシック"/>
              </a:rPr>
              <a:t>るだろうと</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なるほど、まずは、この接</a:t>
            </a:r>
            <a:r>
              <a:rPr dirty="0" sz="1050" spc="-20">
                <a:latin typeface="游ゴシック"/>
                <a:cs typeface="游ゴシック"/>
              </a:rPr>
              <a:t>種</a:t>
            </a:r>
            <a:r>
              <a:rPr dirty="0" sz="1050">
                <a:latin typeface="游ゴシック"/>
                <a:cs typeface="游ゴシック"/>
              </a:rPr>
              <a:t>中</a:t>
            </a:r>
            <a:r>
              <a:rPr dirty="0" sz="1050" spc="-20">
                <a:latin typeface="游ゴシック"/>
                <a:cs typeface="游ゴシック"/>
              </a:rPr>
              <a:t>止</a:t>
            </a:r>
            <a:r>
              <a:rPr dirty="0" sz="1050" spc="-10">
                <a:latin typeface="游ゴシック"/>
                <a:cs typeface="游ゴシック"/>
              </a:rPr>
              <a:t>というのを・・・</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62610" algn="l"/>
              </a:tabLst>
            </a:pPr>
            <a:r>
              <a:rPr dirty="0" sz="1050" spc="20" b="1">
                <a:latin typeface="游ゴシック"/>
                <a:cs typeface="游ゴシック"/>
              </a:rPr>
              <a:t>村上</a:t>
            </a:r>
            <a:r>
              <a:rPr dirty="0" sz="1050" spc="-15">
                <a:latin typeface="游ゴシック"/>
                <a:cs typeface="游ゴシック"/>
              </a:rPr>
              <a:t>：</a:t>
            </a:r>
            <a:r>
              <a:rPr dirty="0" sz="1050">
                <a:latin typeface="游ゴシック"/>
                <a:cs typeface="游ゴシック"/>
              </a:rPr>
              <a:t>	</a:t>
            </a:r>
            <a:r>
              <a:rPr dirty="0" sz="1050" spc="20">
                <a:latin typeface="游ゴシック"/>
                <a:cs typeface="游ゴシック"/>
              </a:rPr>
              <a:t>よう</a:t>
            </a:r>
            <a:r>
              <a:rPr dirty="0" sz="1050" spc="5">
                <a:latin typeface="游ゴシック"/>
                <a:cs typeface="游ゴシック"/>
              </a:rPr>
              <a:t>や</a:t>
            </a:r>
            <a:r>
              <a:rPr dirty="0" sz="1050" spc="20">
                <a:latin typeface="游ゴシック"/>
                <a:cs typeface="游ゴシック"/>
              </a:rPr>
              <a:t>く週刊誌が</a:t>
            </a:r>
            <a:r>
              <a:rPr dirty="0" sz="1050" spc="5">
                <a:latin typeface="游ゴシック"/>
                <a:cs typeface="游ゴシック"/>
              </a:rPr>
              <a:t>ね</a:t>
            </a:r>
            <a:r>
              <a:rPr dirty="0" sz="1050" spc="20">
                <a:latin typeface="游ゴシック"/>
                <a:cs typeface="游ゴシック"/>
              </a:rPr>
              <a:t>、明確な見出</a:t>
            </a:r>
            <a:r>
              <a:rPr dirty="0" sz="1050" spc="5">
                <a:latin typeface="游ゴシック"/>
                <a:cs typeface="游ゴシック"/>
              </a:rPr>
              <a:t>し</a:t>
            </a:r>
            <a:r>
              <a:rPr dirty="0" sz="1050" spc="30">
                <a:latin typeface="游ゴシック"/>
                <a:cs typeface="游ゴシック"/>
              </a:rPr>
              <a:t>ね</a:t>
            </a:r>
            <a:r>
              <a:rPr dirty="0" sz="1050" spc="-520">
                <a:latin typeface="游ゴシック"/>
                <a:cs typeface="游ゴシック"/>
              </a:rPr>
              <a:t>、</a:t>
            </a:r>
            <a:r>
              <a:rPr dirty="0" sz="1050" spc="20">
                <a:latin typeface="游ゴシック"/>
                <a:cs typeface="游ゴシック"/>
              </a:rPr>
              <a:t>「打った人</a:t>
            </a:r>
            <a:r>
              <a:rPr dirty="0" sz="1050" spc="5">
                <a:latin typeface="游ゴシック"/>
                <a:cs typeface="游ゴシック"/>
              </a:rPr>
              <a:t>が</a:t>
            </a:r>
            <a:r>
              <a:rPr dirty="0" sz="1050" spc="20">
                <a:latin typeface="游ゴシック"/>
                <a:cs typeface="游ゴシック"/>
              </a:rPr>
              <a:t>と・・・</a:t>
            </a:r>
            <a:r>
              <a:rPr dirty="0" sz="1050" spc="-509">
                <a:latin typeface="游ゴシック"/>
                <a:cs typeface="游ゴシック"/>
              </a:rPr>
              <a:t>」</a:t>
            </a:r>
            <a:r>
              <a:rPr dirty="0" sz="1050" spc="20">
                <a:latin typeface="游ゴシック"/>
                <a:cs typeface="游ゴシック"/>
              </a:rPr>
              <a:t>、よ</a:t>
            </a:r>
            <a:r>
              <a:rPr dirty="0" sz="1050" spc="5">
                <a:latin typeface="游ゴシック"/>
                <a:cs typeface="游ゴシック"/>
              </a:rPr>
              <a:t>く</a:t>
            </a:r>
            <a:r>
              <a:rPr dirty="0" sz="1050" spc="20">
                <a:latin typeface="游ゴシック"/>
                <a:cs typeface="游ゴシック"/>
              </a:rPr>
              <a:t>週刊誌に乗</a:t>
            </a:r>
            <a:r>
              <a:rPr dirty="0" sz="1050" spc="5">
                <a:latin typeface="游ゴシック"/>
                <a:cs typeface="游ゴシック"/>
              </a:rPr>
              <a:t>せ</a:t>
            </a:r>
            <a:r>
              <a:rPr dirty="0" sz="1050" spc="20">
                <a:latin typeface="游ゴシック"/>
                <a:cs typeface="游ゴシック"/>
              </a:rPr>
              <a:t>るように</a:t>
            </a:r>
            <a:r>
              <a:rPr dirty="0" sz="1050" spc="-15">
                <a:latin typeface="游ゴシック"/>
                <a:cs typeface="游ゴシック"/>
              </a:rPr>
              <a:t>な</a:t>
            </a:r>
            <a:r>
              <a:rPr dirty="0" sz="1050" spc="-5">
                <a:latin typeface="游ゴシック"/>
                <a:cs typeface="游ゴシック"/>
              </a:rPr>
              <a:t>ったので、あれを見た人は、僕は打つの止</a:t>
            </a:r>
            <a:r>
              <a:rPr dirty="0" sz="1050" spc="-15">
                <a:latin typeface="游ゴシック"/>
                <a:cs typeface="游ゴシック"/>
              </a:rPr>
              <a:t>め</a:t>
            </a:r>
            <a:r>
              <a:rPr dirty="0" sz="1050" spc="-5">
                <a:latin typeface="游ゴシック"/>
                <a:cs typeface="游ゴシック"/>
              </a:rPr>
              <a:t>るんじゃないかと思うんですよ</a:t>
            </a:r>
            <a:r>
              <a:rPr dirty="0" sz="1050" spc="-15">
                <a:latin typeface="游ゴシック"/>
                <a:cs typeface="游ゴシック"/>
              </a:rPr>
              <a:t>。</a:t>
            </a:r>
            <a:endParaRPr sz="1050">
              <a:latin typeface="游ゴシック"/>
              <a:cs typeface="游ゴシック"/>
            </a:endParaRPr>
          </a:p>
          <a:p>
            <a:pPr marL="550545" marR="539750">
              <a:lnSpc>
                <a:spcPts val="1720"/>
              </a:lnSpc>
              <a:spcBef>
                <a:spcPts val="80"/>
              </a:spcBef>
            </a:pPr>
            <a:r>
              <a:rPr dirty="0" sz="1050" spc="-20">
                <a:latin typeface="游ゴシック"/>
                <a:cs typeface="游ゴシック"/>
              </a:rPr>
              <a:t>我々、研究者が沢山言うよりもですね、よく売れる週刊誌にですね、見出しですよね。</a:t>
            </a:r>
            <a:r>
              <a:rPr dirty="0" sz="1050" spc="-15">
                <a:latin typeface="游ゴシック"/>
                <a:cs typeface="游ゴシック"/>
              </a:rPr>
              <a:t>あの方が効果大きいかもしれませんよね。</a:t>
            </a:r>
            <a:endParaRPr sz="1050">
              <a:latin typeface="游ゴシック"/>
              <a:cs typeface="游ゴシック"/>
            </a:endParaRPr>
          </a:p>
        </p:txBody>
      </p:sp>
      <p:sp>
        <p:nvSpPr>
          <p:cNvPr id="3" name="object 3" descr=""/>
          <p:cNvSpPr txBox="1"/>
          <p:nvPr/>
        </p:nvSpPr>
        <p:spPr>
          <a:xfrm>
            <a:off x="706627" y="3430016"/>
            <a:ext cx="3911600" cy="184785"/>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（日本人は元々抗体を持っていた～</a:t>
            </a:r>
            <a:r>
              <a:rPr dirty="0" sz="1050" spc="-15" b="1">
                <a:solidFill>
                  <a:srgbClr val="FF0000"/>
                </a:solidFill>
                <a:latin typeface="游ゴシック"/>
                <a:cs typeface="游ゴシック"/>
              </a:rPr>
              <a:t>何もしないのが正解だった</a:t>
            </a:r>
            <a:r>
              <a:rPr dirty="0" sz="1050" spc="-50" b="1">
                <a:solidFill>
                  <a:srgbClr val="FF0000"/>
                </a:solidFill>
                <a:latin typeface="游ゴシック"/>
                <a:cs typeface="游ゴシック"/>
              </a:rPr>
              <a:t>）</a:t>
            </a:r>
            <a:endParaRPr sz="1050">
              <a:latin typeface="游ゴシック"/>
              <a:cs typeface="游ゴシック"/>
            </a:endParaRPr>
          </a:p>
        </p:txBody>
      </p:sp>
      <p:sp>
        <p:nvSpPr>
          <p:cNvPr id="4" name="object 4" descr=""/>
          <p:cNvSpPr txBox="1"/>
          <p:nvPr/>
        </p:nvSpPr>
        <p:spPr>
          <a:xfrm>
            <a:off x="706627" y="4023461"/>
            <a:ext cx="6325870" cy="587629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（1:12:30）</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なるほど、そうですね本当</a:t>
            </a:r>
            <a:r>
              <a:rPr dirty="0" sz="1050" spc="-20">
                <a:latin typeface="游ゴシック"/>
                <a:cs typeface="游ゴシック"/>
              </a:rPr>
              <a:t>に</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あの先生ね、本当は最初に先生のご紹介として、お聞きすべきだったと思うんですけど、村上</a:t>
            </a:r>
            <a:r>
              <a:rPr dirty="0" sz="1050" spc="-15">
                <a:latin typeface="游ゴシック"/>
                <a:cs typeface="游ゴシック"/>
              </a:rPr>
              <a:t>先生は抗体のご専門で、この新型コロナに関しては中和抗体を破壊するやつですけれども</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そうなんすよね、はい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これはいつぐらいの時期に</a:t>
            </a:r>
            <a:r>
              <a:rPr dirty="0" sz="1050" spc="-20">
                <a:latin typeface="游ゴシック"/>
                <a:cs typeface="游ゴシック"/>
              </a:rPr>
              <a:t>・</a:t>
            </a:r>
            <a:r>
              <a:rPr dirty="0" sz="1050">
                <a:latin typeface="游ゴシック"/>
                <a:cs typeface="游ゴシック"/>
              </a:rPr>
              <a:t>・</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2021年ぐらいには、もう完</a:t>
            </a:r>
            <a:r>
              <a:rPr dirty="0" sz="1050" spc="-20">
                <a:latin typeface="游ゴシック"/>
                <a:cs typeface="游ゴシック"/>
              </a:rPr>
              <a:t>成</a:t>
            </a:r>
            <a:r>
              <a:rPr dirty="0" sz="1050" spc="-10">
                <a:latin typeface="游ゴシック"/>
                <a:cs typeface="游ゴシック"/>
              </a:rPr>
              <a:t>していたんですけども</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5">
                <a:latin typeface="游ゴシック"/>
                <a:cs typeface="游ゴシック"/>
              </a:rPr>
              <a:t>問題はですね、製薬会社と一緒に開発しようと思うんですけどね、終わると思うんですよ。</a:t>
            </a:r>
            <a:endParaRPr sz="1050">
              <a:latin typeface="游ゴシック"/>
              <a:cs typeface="游ゴシック"/>
            </a:endParaRPr>
          </a:p>
          <a:p>
            <a:pPr marL="416559" marR="5080" indent="137160">
              <a:lnSpc>
                <a:spcPts val="1720"/>
              </a:lnSpc>
              <a:spcBef>
                <a:spcPts val="120"/>
              </a:spcBef>
            </a:pPr>
            <a:r>
              <a:rPr dirty="0" sz="1050" spc="10">
                <a:latin typeface="游ゴシック"/>
                <a:cs typeface="游ゴシック"/>
              </a:rPr>
              <a:t>放っておいたら感染が終わってしまうんじゃないかというふうに思うので、一緒にやるパート</a:t>
            </a:r>
            <a:r>
              <a:rPr dirty="0" sz="1050" spc="-10">
                <a:latin typeface="游ゴシック"/>
                <a:cs typeface="游ゴシック"/>
              </a:rPr>
              <a:t>ナーがなかなかできないと。</a:t>
            </a:r>
            <a:endParaRPr sz="1050">
              <a:latin typeface="游ゴシック"/>
              <a:cs typeface="游ゴシック"/>
            </a:endParaRPr>
          </a:p>
          <a:p>
            <a:pPr marL="553085">
              <a:lnSpc>
                <a:spcPct val="100000"/>
              </a:lnSpc>
              <a:spcBef>
                <a:spcPts val="305"/>
              </a:spcBef>
            </a:pPr>
            <a:r>
              <a:rPr dirty="0" sz="1050" spc="-5">
                <a:latin typeface="游ゴシック"/>
                <a:cs typeface="游ゴシック"/>
              </a:rPr>
              <a:t>ようやく最近パートナーが段々増えてきて、我々の抗体臨床試験をやろうというところが出て</a:t>
            </a:r>
            <a:endParaRPr sz="1050">
              <a:latin typeface="游ゴシック"/>
              <a:cs typeface="游ゴシック"/>
            </a:endParaRPr>
          </a:p>
          <a:p>
            <a:pPr marL="416559">
              <a:lnSpc>
                <a:spcPct val="100000"/>
              </a:lnSpc>
              <a:spcBef>
                <a:spcPts val="445"/>
              </a:spcBef>
            </a:pPr>
            <a:r>
              <a:rPr dirty="0" sz="1050" spc="-15">
                <a:latin typeface="游ゴシック"/>
                <a:cs typeface="游ゴシック"/>
              </a:rPr>
              <a:t>来ているんですね。</a:t>
            </a:r>
            <a:endParaRPr sz="1050">
              <a:latin typeface="游ゴシック"/>
              <a:cs typeface="游ゴシック"/>
            </a:endParaRPr>
          </a:p>
          <a:p>
            <a:pPr marL="550545" marR="1076325">
              <a:lnSpc>
                <a:spcPct val="135200"/>
              </a:lnSpc>
            </a:pPr>
            <a:r>
              <a:rPr dirty="0" sz="1050" spc="-15" b="1">
                <a:latin typeface="游ゴシック"/>
                <a:cs typeface="游ゴシック"/>
              </a:rPr>
              <a:t>免疫能力を上げるか、ウイルスを不活化しないと終わらない</a:t>
            </a:r>
            <a:r>
              <a:rPr dirty="0" sz="1050" spc="-15">
                <a:latin typeface="游ゴシック"/>
                <a:cs typeface="游ゴシック"/>
              </a:rPr>
              <a:t>じゃないですか。そういう抗体がないとですね。</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やっぱりですね、世の中の流れとしてはですね、早くに終わるんじゃないかというふうに思い</a:t>
            </a:r>
            <a:r>
              <a:rPr dirty="0" sz="1050" spc="-10">
                <a:latin typeface="游ゴシック"/>
                <a:cs typeface="游ゴシック"/>
              </a:rPr>
              <a:t>ませんでした？</a:t>
            </a:r>
            <a:endParaRPr sz="1050">
              <a:latin typeface="游ゴシック"/>
              <a:cs typeface="游ゴシック"/>
            </a:endParaRPr>
          </a:p>
          <a:p>
            <a:pPr marL="550545" marR="4025265" indent="-538480">
              <a:lnSpc>
                <a:spcPct val="135200"/>
              </a:lnSpc>
              <a:spcBef>
                <a:spcPts val="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思いました、思いました</a:t>
            </a:r>
            <a:r>
              <a:rPr dirty="0" sz="1050" spc="-50">
                <a:latin typeface="游ゴシック"/>
                <a:cs typeface="游ゴシック"/>
              </a:rPr>
              <a:t>。</a:t>
            </a:r>
            <a:r>
              <a:rPr dirty="0" sz="1050" spc="500">
                <a:latin typeface="游ゴシック"/>
                <a:cs typeface="游ゴシック"/>
              </a:rPr>
              <a:t> </a:t>
            </a:r>
            <a:r>
              <a:rPr dirty="0" sz="1050" spc="-10">
                <a:latin typeface="游ゴシック"/>
                <a:cs typeface="游ゴシック"/>
              </a:rPr>
              <a:t>こんなに長くなるとは・・</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4年目じゃない</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550545">
              <a:lnSpc>
                <a:spcPct val="100000"/>
              </a:lnSpc>
              <a:spcBef>
                <a:spcPts val="459"/>
              </a:spcBef>
            </a:pPr>
            <a:r>
              <a:rPr dirty="0" sz="1050" spc="-20">
                <a:latin typeface="游ゴシック"/>
                <a:cs typeface="游ゴシック"/>
              </a:rPr>
              <a:t>こうなっちゃうとそう簡単に終わらないと思うんですよ。</a:t>
            </a:r>
            <a:endParaRPr sz="1050">
              <a:latin typeface="游ゴシック"/>
              <a:cs typeface="游ゴシック"/>
            </a:endParaRPr>
          </a:p>
          <a:p>
            <a:pPr marL="550545" marR="405765">
              <a:lnSpc>
                <a:spcPct val="135200"/>
              </a:lnSpc>
            </a:pPr>
            <a:r>
              <a:rPr dirty="0" sz="1050" spc="-20">
                <a:latin typeface="游ゴシック"/>
                <a:cs typeface="游ゴシック"/>
              </a:rPr>
              <a:t>変異がまた入りますから、増えて減り、増えては減りをずっとやっていくと思うんです。本気で医薬品を作らないと、ヤバいのかなと。</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なるほど、ということは先</a:t>
            </a:r>
            <a:r>
              <a:rPr dirty="0" sz="1050" spc="-20">
                <a:latin typeface="游ゴシック"/>
                <a:cs typeface="游ゴシック"/>
              </a:rPr>
              <a:t>生</a:t>
            </a:r>
            <a:r>
              <a:rPr dirty="0" sz="1050">
                <a:latin typeface="游ゴシック"/>
                <a:cs typeface="游ゴシック"/>
              </a:rPr>
              <a:t>の</a:t>
            </a:r>
            <a:r>
              <a:rPr dirty="0" sz="1050" spc="-20">
                <a:latin typeface="游ゴシック"/>
                <a:cs typeface="游ゴシック"/>
              </a:rPr>
              <a:t>ご</a:t>
            </a:r>
            <a:r>
              <a:rPr dirty="0" sz="1050" spc="-10">
                <a:latin typeface="游ゴシック"/>
                <a:cs typeface="游ゴシック"/>
              </a:rPr>
              <a:t>専門がやっとこれから日の目を見る・・</a:t>
            </a:r>
            <a:r>
              <a:rPr dirty="0" sz="1050" spc="-20">
                <a:latin typeface="游ゴシック"/>
                <a:cs typeface="游ゴシック"/>
              </a:rPr>
              <a:t>・</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それよりもですね、</a:t>
            </a:r>
            <a:r>
              <a:rPr dirty="0" sz="1050" spc="-10" b="1">
                <a:latin typeface="游ゴシック"/>
                <a:cs typeface="游ゴシック"/>
              </a:rPr>
              <a:t>一番重</a:t>
            </a:r>
            <a:r>
              <a:rPr dirty="0" sz="1050" spc="-20" b="1">
                <a:latin typeface="游ゴシック"/>
                <a:cs typeface="游ゴシック"/>
              </a:rPr>
              <a:t>要</a:t>
            </a:r>
            <a:r>
              <a:rPr dirty="0" sz="1050" b="1">
                <a:latin typeface="游ゴシック"/>
                <a:cs typeface="游ゴシック"/>
              </a:rPr>
              <a:t>な</a:t>
            </a:r>
            <a:r>
              <a:rPr dirty="0" sz="1050" spc="-20" b="1">
                <a:latin typeface="游ゴシック"/>
                <a:cs typeface="游ゴシック"/>
              </a:rPr>
              <a:t>こ</a:t>
            </a:r>
            <a:r>
              <a:rPr dirty="0" sz="1050" spc="-10" b="1">
                <a:latin typeface="游ゴシック"/>
                <a:cs typeface="游ゴシック"/>
              </a:rPr>
              <a:t>とは生のウイルスに早めに感染するとい</a:t>
            </a:r>
            <a:r>
              <a:rPr dirty="0" sz="1050" spc="-20" b="1">
                <a:latin typeface="游ゴシック"/>
                <a:cs typeface="游ゴシック"/>
              </a:rPr>
              <a:t>う</a:t>
            </a:r>
            <a:r>
              <a:rPr dirty="0" sz="1050" b="1">
                <a:latin typeface="游ゴシック"/>
                <a:cs typeface="游ゴシック"/>
              </a:rPr>
              <a:t>の</a:t>
            </a:r>
            <a:r>
              <a:rPr dirty="0" sz="1050" spc="-20" b="1">
                <a:latin typeface="游ゴシック"/>
                <a:cs typeface="游ゴシック"/>
              </a:rPr>
              <a:t>が</a:t>
            </a:r>
            <a:r>
              <a:rPr dirty="0" sz="1050" spc="-10" b="1">
                <a:latin typeface="游ゴシック"/>
                <a:cs typeface="游ゴシック"/>
              </a:rPr>
              <a:t>一番だと思う</a:t>
            </a:r>
            <a:r>
              <a:rPr dirty="0" sz="1050" spc="-50">
                <a:latin typeface="游ゴシック"/>
                <a:cs typeface="游ゴシック"/>
              </a:rPr>
              <a:t>ん</a:t>
            </a:r>
            <a:r>
              <a:rPr dirty="0" sz="1050" spc="-10">
                <a:latin typeface="游ゴシック"/>
                <a:cs typeface="游ゴシック"/>
              </a:rPr>
              <a:t>ですよね</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15" b="1">
                <a:latin typeface="游ゴシック"/>
                <a:cs typeface="游ゴシック"/>
              </a:rPr>
              <a:t>免疫状態が戻った段階で、今、弱いですから毒性が、早めに感染する</a:t>
            </a:r>
            <a:r>
              <a:rPr dirty="0" sz="1050" spc="-30">
                <a:latin typeface="游ゴシック"/>
                <a:cs typeface="游ゴシック"/>
              </a:rPr>
              <a:t>と。</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なるほど、それで抗体が自</a:t>
            </a:r>
            <a:r>
              <a:rPr dirty="0" sz="1050" spc="-20">
                <a:latin typeface="游ゴシック"/>
                <a:cs typeface="游ゴシック"/>
              </a:rPr>
              <a:t>然</a:t>
            </a:r>
            <a:r>
              <a:rPr dirty="0" sz="1050">
                <a:latin typeface="游ゴシック"/>
                <a:cs typeface="游ゴシック"/>
              </a:rPr>
              <a:t>に</a:t>
            </a:r>
            <a:r>
              <a:rPr dirty="0" sz="1050" spc="-20">
                <a:latin typeface="游ゴシック"/>
                <a:cs typeface="游ゴシック"/>
              </a:rPr>
              <a:t>出</a:t>
            </a:r>
            <a:r>
              <a:rPr dirty="0" sz="1050" spc="-10">
                <a:latin typeface="游ゴシック"/>
                <a:cs typeface="游ゴシック"/>
              </a:rPr>
              <a:t>来ると</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522732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抗体が誘導されるというこ</a:t>
            </a:r>
            <a:r>
              <a:rPr dirty="0" sz="1050" spc="-20">
                <a:latin typeface="游ゴシック"/>
                <a:cs typeface="游ゴシック"/>
              </a:rPr>
              <a:t>と</a:t>
            </a:r>
            <a:r>
              <a:rPr dirty="0" sz="1050">
                <a:latin typeface="游ゴシック"/>
                <a:cs typeface="游ゴシック"/>
              </a:rPr>
              <a:t>が</a:t>
            </a:r>
            <a:r>
              <a:rPr dirty="0" sz="1050" spc="-20">
                <a:latin typeface="游ゴシック"/>
                <a:cs typeface="游ゴシック"/>
              </a:rPr>
              <a:t>し</a:t>
            </a:r>
            <a:r>
              <a:rPr dirty="0" sz="1050" spc="-10">
                <a:latin typeface="游ゴシック"/>
                <a:cs typeface="游ゴシック"/>
              </a:rPr>
              <a:t>っかりやれれば、終わる訳ですよね</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しかし、こういうお話を伺</a:t>
            </a:r>
            <a:r>
              <a:rPr dirty="0" sz="1050" spc="-20">
                <a:latin typeface="游ゴシック"/>
                <a:cs typeface="游ゴシック"/>
              </a:rPr>
              <a:t>っ</a:t>
            </a:r>
            <a:r>
              <a:rPr dirty="0" sz="1050">
                <a:latin typeface="游ゴシック"/>
                <a:cs typeface="游ゴシック"/>
              </a:rPr>
              <a:t>て</a:t>
            </a:r>
            <a:r>
              <a:rPr dirty="0" sz="1050" spc="-20">
                <a:latin typeface="游ゴシック"/>
                <a:cs typeface="游ゴシック"/>
              </a:rPr>
              <a:t>る</a:t>
            </a:r>
            <a:r>
              <a:rPr dirty="0" sz="1050" spc="-10">
                <a:latin typeface="游ゴシック"/>
                <a:cs typeface="游ゴシック"/>
              </a:rPr>
              <a:t>と、本当人間の体っていうのは、本来そ</a:t>
            </a:r>
            <a:r>
              <a:rPr dirty="0" sz="1050" spc="-20">
                <a:latin typeface="游ゴシック"/>
                <a:cs typeface="游ゴシック"/>
              </a:rPr>
              <a:t>う</a:t>
            </a:r>
            <a:r>
              <a:rPr dirty="0" sz="1050">
                <a:latin typeface="游ゴシック"/>
                <a:cs typeface="游ゴシック"/>
              </a:rPr>
              <a:t>い</a:t>
            </a:r>
            <a:r>
              <a:rPr dirty="0" sz="1050" spc="-20">
                <a:latin typeface="游ゴシック"/>
                <a:cs typeface="游ゴシック"/>
              </a:rPr>
              <a:t>う</a:t>
            </a:r>
            <a:r>
              <a:rPr dirty="0" sz="1050" spc="-10">
                <a:latin typeface="游ゴシック"/>
                <a:cs typeface="游ゴシック"/>
              </a:rPr>
              <a:t>強い物を持っ</a:t>
            </a:r>
            <a:r>
              <a:rPr dirty="0" sz="1050" spc="-50">
                <a:latin typeface="游ゴシック"/>
                <a:cs typeface="游ゴシック"/>
              </a:rPr>
              <a:t>て</a:t>
            </a:r>
            <a:r>
              <a:rPr dirty="0" sz="1050" spc="-10">
                <a:latin typeface="游ゴシック"/>
                <a:cs typeface="游ゴシック"/>
              </a:rPr>
              <a:t>たんですね</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特に日本人は</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a:t>
            </a:r>
            <a:r>
              <a:rPr dirty="0" sz="1050" spc="-50">
                <a:latin typeface="游ゴシック"/>
                <a:cs typeface="游ゴシック"/>
              </a:rPr>
              <a:t>。</a:t>
            </a:r>
            <a:endParaRPr sz="1050">
              <a:latin typeface="游ゴシック"/>
              <a:cs typeface="游ゴシック"/>
            </a:endParaRPr>
          </a:p>
          <a:p>
            <a:pPr marL="550545" marR="2417445">
              <a:lnSpc>
                <a:spcPct val="135200"/>
              </a:lnSpc>
            </a:pPr>
            <a:r>
              <a:rPr dirty="0" sz="1050" spc="-20">
                <a:latin typeface="游ゴシック"/>
                <a:cs typeface="游ゴシック"/>
              </a:rPr>
              <a:t>いや、だから本来、何をしなくても良かったんですね。</a:t>
            </a:r>
            <a:r>
              <a:rPr dirty="0" sz="1050" spc="-15">
                <a:latin typeface="游ゴシック"/>
                <a:cs typeface="游ゴシック"/>
              </a:rPr>
              <a:t>それが問題でですね。</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思い出すのは、</a:t>
            </a:r>
            <a:r>
              <a:rPr dirty="0" sz="1050" spc="-15" b="1">
                <a:latin typeface="游ゴシック"/>
                <a:cs typeface="游ゴシック"/>
              </a:rPr>
              <a:t>抗体レベルが強かったですね、元々ね</a:t>
            </a:r>
            <a:r>
              <a:rPr dirty="0" sz="1050" spc="-50">
                <a:latin typeface="游ゴシック"/>
                <a:cs typeface="游ゴシック"/>
              </a:rPr>
              <a:t>。</a:t>
            </a:r>
            <a:endParaRPr sz="1050">
              <a:latin typeface="游ゴシック"/>
              <a:cs typeface="游ゴシック"/>
            </a:endParaRPr>
          </a:p>
          <a:p>
            <a:pPr marL="550545" marR="597535">
              <a:lnSpc>
                <a:spcPct val="135200"/>
              </a:lnSpc>
              <a:spcBef>
                <a:spcPts val="10"/>
              </a:spcBef>
            </a:pPr>
            <a:r>
              <a:rPr dirty="0" sz="1050" spc="-10">
                <a:latin typeface="游ゴシック"/>
                <a:cs typeface="游ゴシック"/>
              </a:rPr>
              <a:t>そうすると</a:t>
            </a:r>
            <a:r>
              <a:rPr dirty="0" sz="1050" spc="-10" b="1">
                <a:latin typeface="游ゴシック"/>
                <a:cs typeface="游ゴシック"/>
              </a:rPr>
              <a:t>約7割の人たちが抗体を持っていたというデータ</a:t>
            </a:r>
            <a:r>
              <a:rPr dirty="0" sz="1050" spc="-20">
                <a:latin typeface="游ゴシック"/>
                <a:cs typeface="游ゴシック"/>
              </a:rPr>
              <a:t>が実はありましてですね。これ発表したら、夜のニュースに載ったりとか実はしたのです。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よくメディアに載りまして</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ね</a:t>
            </a:r>
            <a:r>
              <a:rPr dirty="0" sz="1050" spc="-10">
                <a:latin typeface="游ゴシック"/>
                <a:cs typeface="游ゴシック"/>
              </a:rPr>
              <a:t>、それで抗体レベルを測ったのです</a:t>
            </a:r>
            <a:r>
              <a:rPr dirty="0" sz="1050" spc="-50">
                <a:latin typeface="游ゴシック"/>
                <a:cs typeface="游ゴシック"/>
              </a:rPr>
              <a:t>。</a:t>
            </a:r>
            <a:endParaRPr sz="1050">
              <a:latin typeface="游ゴシック"/>
              <a:cs typeface="游ゴシック"/>
            </a:endParaRPr>
          </a:p>
          <a:p>
            <a:pPr marL="416559" marR="5080" indent="135255">
              <a:lnSpc>
                <a:spcPts val="1720"/>
              </a:lnSpc>
              <a:spcBef>
                <a:spcPts val="114"/>
              </a:spcBef>
            </a:pPr>
            <a:r>
              <a:rPr dirty="0" sz="1050" spc="-10">
                <a:latin typeface="游ゴシック"/>
                <a:cs typeface="游ゴシック"/>
              </a:rPr>
              <a:t>そんな実験を約</a:t>
            </a:r>
            <a:r>
              <a:rPr dirty="0" sz="1050">
                <a:latin typeface="游ゴシック"/>
                <a:cs typeface="游ゴシック"/>
              </a:rPr>
              <a:t>400</a:t>
            </a:r>
            <a:r>
              <a:rPr dirty="0" sz="1050" spc="-15">
                <a:latin typeface="游ゴシック"/>
                <a:cs typeface="游ゴシック"/>
              </a:rPr>
              <a:t>人ぐらいの人から指から採血させたりだとか、腕から採血させたりだとかし</a:t>
            </a:r>
            <a:r>
              <a:rPr dirty="0" sz="1050" spc="-20">
                <a:latin typeface="游ゴシック"/>
                <a:cs typeface="游ゴシック"/>
              </a:rPr>
              <a:t>て、どういうレベルの抗体を持ってるかっていうのを調べたわけですよね。</a:t>
            </a:r>
            <a:endParaRPr sz="1050">
              <a:latin typeface="游ゴシック"/>
              <a:cs typeface="游ゴシック"/>
            </a:endParaRPr>
          </a:p>
          <a:p>
            <a:pPr marL="483234">
              <a:lnSpc>
                <a:spcPct val="100000"/>
              </a:lnSpc>
              <a:spcBef>
                <a:spcPts val="309"/>
              </a:spcBef>
            </a:pPr>
            <a:r>
              <a:rPr dirty="0" sz="1050" spc="-10">
                <a:latin typeface="游ゴシック"/>
                <a:cs typeface="游ゴシック"/>
              </a:rPr>
              <a:t>そうすると、これは</a:t>
            </a:r>
            <a:r>
              <a:rPr dirty="0" sz="1050" spc="-10" b="1">
                <a:latin typeface="游ゴシック"/>
                <a:cs typeface="游ゴシック"/>
              </a:rPr>
              <a:t>2020年の夏</a:t>
            </a:r>
            <a:r>
              <a:rPr dirty="0" sz="1050" spc="-20">
                <a:latin typeface="游ゴシック"/>
                <a:cs typeface="游ゴシック"/>
              </a:rPr>
              <a:t>なんです。</a:t>
            </a:r>
            <a:endParaRPr sz="1050">
              <a:latin typeface="游ゴシック"/>
              <a:cs typeface="游ゴシック"/>
            </a:endParaRPr>
          </a:p>
          <a:p>
            <a:pPr marL="416559" marR="5080" indent="137160">
              <a:lnSpc>
                <a:spcPct val="135200"/>
              </a:lnSpc>
            </a:pPr>
            <a:r>
              <a:rPr dirty="0" sz="1050" spc="20">
                <a:latin typeface="游ゴシック"/>
                <a:cs typeface="游ゴシック"/>
              </a:rPr>
              <a:t>そのころなので非常に明確な陽性者は少ないんですが、よく見るとですね、この</a:t>
            </a:r>
            <a:r>
              <a:rPr dirty="0" sz="1050" spc="5" b="1">
                <a:latin typeface="游ゴシック"/>
                <a:cs typeface="游ゴシック"/>
              </a:rPr>
              <a:t>低いレベル、</a:t>
            </a:r>
            <a:r>
              <a:rPr dirty="0" sz="1050" spc="-5" b="1">
                <a:latin typeface="游ゴシック"/>
                <a:cs typeface="游ゴシック"/>
              </a:rPr>
              <a:t>みんな持ってるじゃないですか</a:t>
            </a:r>
            <a:r>
              <a:rPr dirty="0" sz="1050" spc="-15">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弱いながらも抗体が・・</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これが抗体なんですね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これ横軸がこれが一人一人</a:t>
            </a:r>
            <a:r>
              <a:rPr dirty="0" sz="1050" spc="-20">
                <a:latin typeface="游ゴシック"/>
                <a:cs typeface="游ゴシック"/>
              </a:rPr>
              <a:t>の</a:t>
            </a:r>
            <a:r>
              <a:rPr dirty="0" sz="1050">
                <a:latin typeface="游ゴシック"/>
                <a:cs typeface="游ゴシック"/>
              </a:rPr>
              <a:t>ID</a:t>
            </a:r>
            <a:r>
              <a:rPr dirty="0" sz="1050" spc="-10">
                <a:latin typeface="游ゴシック"/>
                <a:cs typeface="游ゴシック"/>
              </a:rPr>
              <a:t>な</a:t>
            </a:r>
            <a:r>
              <a:rPr dirty="0" sz="1050" spc="-20">
                <a:latin typeface="游ゴシック"/>
                <a:cs typeface="游ゴシック"/>
              </a:rPr>
              <a:t>ん</a:t>
            </a:r>
            <a:r>
              <a:rPr dirty="0" sz="1050">
                <a:latin typeface="游ゴシック"/>
                <a:cs typeface="游ゴシック"/>
              </a:rPr>
              <a:t>で</a:t>
            </a:r>
            <a:r>
              <a:rPr dirty="0" sz="1050" spc="-2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550545" marR="734695">
              <a:lnSpc>
                <a:spcPct val="135200"/>
              </a:lnSpc>
            </a:pPr>
            <a:r>
              <a:rPr dirty="0" sz="1050" spc="-15">
                <a:latin typeface="游ゴシック"/>
                <a:cs typeface="游ゴシック"/>
              </a:rPr>
              <a:t>縦軸が抗体レベルなんですね。そうするとですね、全くない人は約</a:t>
            </a:r>
            <a:r>
              <a:rPr dirty="0" sz="1050" spc="-10">
                <a:latin typeface="游ゴシック"/>
                <a:cs typeface="游ゴシック"/>
              </a:rPr>
              <a:t>2</a:t>
            </a:r>
            <a:r>
              <a:rPr dirty="0" sz="1050" spc="-25">
                <a:latin typeface="游ゴシック"/>
                <a:cs typeface="游ゴシック"/>
              </a:rPr>
              <a:t>割ぐらいです。</a:t>
            </a:r>
            <a:r>
              <a:rPr dirty="0" sz="1050" spc="-10">
                <a:latin typeface="游ゴシック"/>
                <a:cs typeface="游ゴシック"/>
              </a:rPr>
              <a:t>残りの7</a:t>
            </a:r>
            <a:r>
              <a:rPr dirty="0" sz="1050" spc="-25">
                <a:latin typeface="游ゴシック"/>
                <a:cs typeface="游ゴシック"/>
              </a:rPr>
              <a:t>割以上の人たちは何らかの反応がありますよね。</a:t>
            </a:r>
            <a:endParaRPr sz="1050">
              <a:latin typeface="游ゴシック"/>
              <a:cs typeface="游ゴシック"/>
            </a:endParaRPr>
          </a:p>
          <a:p>
            <a:pPr marL="550545">
              <a:lnSpc>
                <a:spcPct val="100000"/>
              </a:lnSpc>
              <a:spcBef>
                <a:spcPts val="440"/>
              </a:spcBef>
            </a:pPr>
            <a:r>
              <a:rPr dirty="0" sz="1050" spc="-10">
                <a:latin typeface="游ゴシック"/>
                <a:cs typeface="游ゴシック"/>
              </a:rPr>
              <a:t>こういう反応が起こるじゃないですか（</a:t>
            </a:r>
            <a:r>
              <a:rPr dirty="0" sz="1050" spc="-20">
                <a:latin typeface="游ゴシック"/>
                <a:cs typeface="游ゴシック"/>
              </a:rPr>
              <a:t>図を見ながら</a:t>
            </a:r>
            <a:r>
              <a:rPr dirty="0" sz="1050" spc="-545">
                <a:latin typeface="游ゴシック"/>
                <a:cs typeface="游ゴシック"/>
              </a:rPr>
              <a:t>）</a:t>
            </a:r>
            <a:r>
              <a:rPr dirty="0" sz="1050" spc="-50">
                <a:latin typeface="游ゴシック"/>
                <a:cs typeface="游ゴシック"/>
              </a:rPr>
              <a:t>。</a:t>
            </a:r>
            <a:endParaRPr sz="1050">
              <a:latin typeface="游ゴシック"/>
              <a:cs typeface="游ゴシック"/>
            </a:endParaRPr>
          </a:p>
          <a:p>
            <a:pPr marL="553085">
              <a:lnSpc>
                <a:spcPct val="100000"/>
              </a:lnSpc>
              <a:spcBef>
                <a:spcPts val="459"/>
              </a:spcBef>
            </a:pPr>
            <a:r>
              <a:rPr dirty="0" sz="1050" spc="-5">
                <a:latin typeface="游ゴシック"/>
                <a:cs typeface="游ゴシック"/>
              </a:rPr>
              <a:t>ということは、前に感染した古いタイプの同じようなウイルスの免疫が反応しているのです。</a:t>
            </a:r>
            <a:endParaRPr sz="1050">
              <a:latin typeface="游ゴシック"/>
              <a:cs typeface="游ゴシック"/>
            </a:endParaRPr>
          </a:p>
        </p:txBody>
      </p:sp>
      <p:pic>
        <p:nvPicPr>
          <p:cNvPr id="3" name="object 3" descr=""/>
          <p:cNvPicPr/>
          <p:nvPr/>
        </p:nvPicPr>
        <p:blipFill>
          <a:blip r:embed="rId2" cstate="print"/>
          <a:stretch>
            <a:fillRect/>
          </a:stretch>
        </p:blipFill>
        <p:spPr>
          <a:xfrm>
            <a:off x="1220724" y="6655310"/>
            <a:ext cx="5230368" cy="2718815"/>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1</a:t>
            </a:r>
            <a:r>
              <a:rPr dirty="0" baseline="2645" sz="1575" spc="-37"/>
              <a:t>-</a:t>
            </a:r>
            <a:endParaRPr baseline="2645" sz="1575"/>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244600" y="989178"/>
            <a:ext cx="4085590" cy="458470"/>
          </a:xfrm>
          <a:prstGeom prst="rect">
            <a:avLst/>
          </a:prstGeom>
        </p:spPr>
        <p:txBody>
          <a:bodyPr wrap="square" lIns="0" tIns="12700" rIns="0" bIns="0" rtlCol="0" vert="horz">
            <a:spAutoFit/>
          </a:bodyPr>
          <a:lstStyle/>
          <a:p>
            <a:pPr marL="12700" marR="5080">
              <a:lnSpc>
                <a:spcPct val="135200"/>
              </a:lnSpc>
              <a:spcBef>
                <a:spcPts val="100"/>
              </a:spcBef>
            </a:pPr>
            <a:r>
              <a:rPr dirty="0" sz="1050" spc="-10">
                <a:latin typeface="游ゴシック"/>
                <a:cs typeface="游ゴシック"/>
              </a:rPr>
              <a:t>これはですね、</a:t>
            </a:r>
            <a:r>
              <a:rPr dirty="0" sz="1050" spc="-10" b="1">
                <a:latin typeface="游ゴシック"/>
                <a:cs typeface="游ゴシック"/>
              </a:rPr>
              <a:t>理研がですね翌年の2021年に論文発表</a:t>
            </a:r>
            <a:r>
              <a:rPr dirty="0" sz="1050" spc="-25">
                <a:latin typeface="游ゴシック"/>
                <a:cs typeface="游ゴシック"/>
              </a:rPr>
              <a:t>しています。</a:t>
            </a:r>
            <a:r>
              <a:rPr dirty="0" sz="1050" spc="-15">
                <a:latin typeface="游ゴシック"/>
                <a:cs typeface="游ゴシック"/>
              </a:rPr>
              <a:t>論文発表したんですよ。</a:t>
            </a:r>
            <a:endParaRPr sz="1050">
              <a:latin typeface="游ゴシック"/>
              <a:cs typeface="游ゴシック"/>
            </a:endParaRPr>
          </a:p>
        </p:txBody>
      </p:sp>
      <p:sp>
        <p:nvSpPr>
          <p:cNvPr id="3" name="object 3" descr=""/>
          <p:cNvSpPr txBox="1"/>
          <p:nvPr/>
        </p:nvSpPr>
        <p:spPr>
          <a:xfrm>
            <a:off x="706627" y="5582513"/>
            <a:ext cx="6325870" cy="2412365"/>
          </a:xfrm>
          <a:prstGeom prst="rect">
            <a:avLst/>
          </a:prstGeom>
        </p:spPr>
        <p:txBody>
          <a:bodyPr wrap="square" lIns="0" tIns="12700" rIns="0" bIns="0" rtlCol="0" vert="horz">
            <a:spAutoFit/>
          </a:bodyPr>
          <a:lstStyle/>
          <a:p>
            <a:pPr marL="416559" marR="5080" indent="135255">
              <a:lnSpc>
                <a:spcPct val="136200"/>
              </a:lnSpc>
              <a:spcBef>
                <a:spcPts val="100"/>
              </a:spcBef>
            </a:pPr>
            <a:r>
              <a:rPr dirty="0" sz="1050" spc="-10" b="1">
                <a:solidFill>
                  <a:srgbClr val="0000FF"/>
                </a:solidFill>
                <a:latin typeface="游ゴシック"/>
                <a:cs typeface="游ゴシック"/>
              </a:rPr>
              <a:t>古いタイプのコロナウイルスに感染した免疫が日本人に大勢残っていて、約</a:t>
            </a:r>
            <a:r>
              <a:rPr dirty="0" sz="1050" b="1">
                <a:solidFill>
                  <a:srgbClr val="0000FF"/>
                </a:solidFill>
                <a:latin typeface="游ゴシック"/>
                <a:cs typeface="游ゴシック"/>
              </a:rPr>
              <a:t>8</a:t>
            </a:r>
            <a:r>
              <a:rPr dirty="0" sz="1050" spc="-15" b="1">
                <a:solidFill>
                  <a:srgbClr val="0000FF"/>
                </a:solidFill>
                <a:latin typeface="游ゴシック"/>
                <a:cs typeface="游ゴシック"/>
              </a:rPr>
              <a:t>割の人たちがウイ</a:t>
            </a:r>
            <a:r>
              <a:rPr dirty="0" sz="1050" b="1">
                <a:solidFill>
                  <a:srgbClr val="0000FF"/>
                </a:solidFill>
                <a:latin typeface="游ゴシック"/>
                <a:cs typeface="游ゴシック"/>
              </a:rPr>
              <a:t>ルスに感染しても、その免疫がウィルス細胞をやっつける</a:t>
            </a:r>
            <a:r>
              <a:rPr dirty="0" sz="1050" spc="-5">
                <a:latin typeface="游ゴシック"/>
                <a:cs typeface="游ゴシック"/>
              </a:rPr>
              <a:t>というデータを発表していたんです。</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ということはね、</a:t>
            </a:r>
            <a:r>
              <a:rPr dirty="0" sz="1050" spc="-15" b="1">
                <a:latin typeface="游ゴシック"/>
                <a:cs typeface="游ゴシック"/>
              </a:rPr>
              <a:t>このような話を考えると、</a:t>
            </a:r>
            <a:r>
              <a:rPr dirty="0" sz="1050" spc="-10" b="1">
                <a:solidFill>
                  <a:srgbClr val="0000FF"/>
                </a:solidFill>
                <a:latin typeface="游ゴシック"/>
                <a:cs typeface="游ゴシック"/>
              </a:rPr>
              <a:t>何もしないのが正解だったんですよ</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20">
                <a:latin typeface="游ゴシック"/>
                <a:cs typeface="游ゴシック"/>
              </a:rPr>
              <a:t>高齢者だけを大事にして、</a:t>
            </a:r>
            <a:r>
              <a:rPr dirty="0" sz="1050" spc="15" b="1">
                <a:latin typeface="游ゴシック"/>
                <a:cs typeface="游ゴシック"/>
              </a:rPr>
              <a:t>高齢者の感染した人たちに対してだけステロイドだとか</a:t>
            </a:r>
            <a:r>
              <a:rPr dirty="0" sz="1050" spc="20">
                <a:latin typeface="游ゴシック"/>
                <a:cs typeface="游ゴシック"/>
              </a:rPr>
              <a:t>、</a:t>
            </a:r>
            <a:r>
              <a:rPr dirty="0" sz="1050" spc="10" b="1">
                <a:latin typeface="游ゴシック"/>
                <a:cs typeface="游ゴシック"/>
              </a:rPr>
              <a:t>抗体医薬</a:t>
            </a:r>
            <a:r>
              <a:rPr dirty="0" sz="1050" spc="-5" b="1">
                <a:latin typeface="游ゴシック"/>
                <a:cs typeface="游ゴシック"/>
              </a:rPr>
              <a:t>を投与するみたいなことをやれば良かった</a:t>
            </a:r>
            <a:r>
              <a:rPr dirty="0" sz="1050" spc="-15">
                <a:latin typeface="游ゴシック"/>
                <a:cs typeface="游ゴシック"/>
              </a:rPr>
              <a:t>んです。</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それに近いことだったのは</a:t>
            </a:r>
            <a:r>
              <a:rPr dirty="0" sz="1050" spc="-20">
                <a:latin typeface="游ゴシック"/>
                <a:cs typeface="游ゴシック"/>
              </a:rPr>
              <a:t>ス</a:t>
            </a:r>
            <a:r>
              <a:rPr dirty="0" sz="1050">
                <a:latin typeface="游ゴシック"/>
                <a:cs typeface="游ゴシック"/>
              </a:rPr>
              <a:t>ウ</a:t>
            </a:r>
            <a:r>
              <a:rPr dirty="0" sz="1050" spc="-20">
                <a:latin typeface="游ゴシック"/>
                <a:cs typeface="游ゴシック"/>
              </a:rPr>
              <a:t>ェ</a:t>
            </a:r>
            <a:r>
              <a:rPr dirty="0" sz="1050" spc="-10">
                <a:latin typeface="游ゴシック"/>
                <a:cs typeface="游ゴシック"/>
              </a:rPr>
              <a:t>ーデンとかですか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スウェーデンです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スウェーデンはずっとよく似たことをやっていました。</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なるほど、日本こそ・・</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ヨーロッパよりも日本の方</a:t>
            </a:r>
            <a:r>
              <a:rPr dirty="0" sz="1050" spc="-20">
                <a:latin typeface="游ゴシック"/>
                <a:cs typeface="游ゴシック"/>
              </a:rPr>
              <a:t>が</a:t>
            </a:r>
            <a:r>
              <a:rPr dirty="0" sz="1050">
                <a:latin typeface="游ゴシック"/>
                <a:cs typeface="游ゴシック"/>
              </a:rPr>
              <a:t>遥</a:t>
            </a:r>
            <a:r>
              <a:rPr dirty="0" sz="1050" spc="-20">
                <a:latin typeface="游ゴシック"/>
                <a:cs typeface="游ゴシック"/>
              </a:rPr>
              <a:t>か</a:t>
            </a:r>
            <a:r>
              <a:rPr dirty="0" sz="1050" spc="-10">
                <a:latin typeface="游ゴシック"/>
                <a:cs typeface="游ゴシック"/>
              </a:rPr>
              <a:t>にダメージが少なかったのです</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そうだ。なるほど</a:t>
            </a:r>
            <a:r>
              <a:rPr dirty="0" sz="1050" spc="-50">
                <a:latin typeface="游ゴシック"/>
                <a:cs typeface="游ゴシック"/>
              </a:rPr>
              <a:t>。</a:t>
            </a:r>
            <a:endParaRPr sz="1050">
              <a:latin typeface="游ゴシック"/>
              <a:cs typeface="游ゴシック"/>
            </a:endParaRPr>
          </a:p>
        </p:txBody>
      </p:sp>
      <p:sp>
        <p:nvSpPr>
          <p:cNvPr id="4" name="object 4" descr=""/>
          <p:cNvSpPr txBox="1"/>
          <p:nvPr/>
        </p:nvSpPr>
        <p:spPr>
          <a:xfrm>
            <a:off x="706627" y="8459216"/>
            <a:ext cx="2712720" cy="184785"/>
          </a:xfrm>
          <a:prstGeom prst="rect">
            <a:avLst/>
          </a:prstGeom>
        </p:spPr>
        <p:txBody>
          <a:bodyPr wrap="square" lIns="0" tIns="11430" rIns="0" bIns="0" rtlCol="0" vert="horz">
            <a:spAutoFit/>
          </a:bodyPr>
          <a:lstStyle/>
          <a:p>
            <a:pPr marL="12700">
              <a:lnSpc>
                <a:spcPct val="100000"/>
              </a:lnSpc>
              <a:spcBef>
                <a:spcPts val="90"/>
              </a:spcBef>
            </a:pPr>
            <a:r>
              <a:rPr dirty="0" sz="1050" spc="-10">
                <a:latin typeface="游ゴシック"/>
                <a:cs typeface="游ゴシック"/>
              </a:rPr>
              <a:t>（第3部終了</a:t>
            </a:r>
            <a:r>
              <a:rPr dirty="0" sz="1050" spc="-535">
                <a:latin typeface="游ゴシック"/>
                <a:cs typeface="游ゴシック"/>
              </a:rPr>
              <a:t>）</a:t>
            </a:r>
            <a:r>
              <a:rPr dirty="0" sz="1050" spc="-25">
                <a:latin typeface="游ゴシック"/>
                <a:cs typeface="游ゴシック"/>
              </a:rPr>
              <a:t>【インタビュー録音再生終了】</a:t>
            </a:r>
            <a:endParaRPr sz="1050">
              <a:latin typeface="游ゴシック"/>
              <a:cs typeface="游ゴシック"/>
            </a:endParaRPr>
          </a:p>
        </p:txBody>
      </p:sp>
      <p:sp>
        <p:nvSpPr>
          <p:cNvPr id="5" name="object 5" descr=""/>
          <p:cNvSpPr txBox="1"/>
          <p:nvPr/>
        </p:nvSpPr>
        <p:spPr>
          <a:xfrm>
            <a:off x="706627" y="9052659"/>
            <a:ext cx="6325870" cy="675005"/>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（1:17:05）</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という話が、ここまでがで</a:t>
            </a:r>
            <a:r>
              <a:rPr dirty="0" sz="1050" spc="-20">
                <a:latin typeface="游ゴシック"/>
                <a:cs typeface="游ゴシック"/>
              </a:rPr>
              <a:t>す</a:t>
            </a:r>
            <a:r>
              <a:rPr dirty="0" sz="1050">
                <a:latin typeface="游ゴシック"/>
                <a:cs typeface="游ゴシック"/>
              </a:rPr>
              <a:t>ね</a:t>
            </a:r>
            <a:r>
              <a:rPr dirty="0" sz="1050" spc="-20">
                <a:latin typeface="游ゴシック"/>
                <a:cs typeface="游ゴシック"/>
              </a:rPr>
              <a:t>、</a:t>
            </a:r>
            <a:r>
              <a:rPr dirty="0" sz="1050" spc="-10">
                <a:latin typeface="游ゴシック"/>
                <a:cs typeface="游ゴシック"/>
              </a:rPr>
              <a:t>ほとんど全体なんです</a:t>
            </a:r>
            <a:r>
              <a:rPr dirty="0" sz="1050" spc="-50">
                <a:latin typeface="游ゴシック"/>
                <a:cs typeface="游ゴシック"/>
              </a:rPr>
              <a:t>。</a:t>
            </a:r>
            <a:endParaRPr sz="1050">
              <a:latin typeface="游ゴシック"/>
              <a:cs typeface="游ゴシック"/>
            </a:endParaRPr>
          </a:p>
          <a:p>
            <a:pPr marL="551815">
              <a:lnSpc>
                <a:spcPct val="100000"/>
              </a:lnSpc>
              <a:spcBef>
                <a:spcPts val="440"/>
              </a:spcBef>
            </a:pPr>
            <a:r>
              <a:rPr dirty="0" sz="1050" spc="-20">
                <a:latin typeface="游ゴシック"/>
                <a:cs typeface="游ゴシック"/>
              </a:rPr>
              <a:t>最後にね、スウェーデンの話があったんですけど、私が</a:t>
            </a:r>
            <a:r>
              <a:rPr dirty="0" sz="1050" spc="-35">
                <a:latin typeface="游ゴシック"/>
                <a:cs typeface="游ゴシック"/>
              </a:rPr>
              <a:t>YouTube</a:t>
            </a:r>
            <a:r>
              <a:rPr dirty="0" sz="1050" spc="-20">
                <a:latin typeface="游ゴシック"/>
                <a:cs typeface="游ゴシック"/>
              </a:rPr>
              <a:t>のチャンネルやってて、スウェ</a:t>
            </a:r>
            <a:endParaRPr sz="1050">
              <a:latin typeface="游ゴシック"/>
              <a:cs typeface="游ゴシック"/>
            </a:endParaRPr>
          </a:p>
        </p:txBody>
      </p:sp>
      <p:pic>
        <p:nvPicPr>
          <p:cNvPr id="6" name="object 6" descr=""/>
          <p:cNvPicPr/>
          <p:nvPr/>
        </p:nvPicPr>
        <p:blipFill>
          <a:blip r:embed="rId2" cstate="print"/>
          <a:stretch>
            <a:fillRect/>
          </a:stretch>
        </p:blipFill>
        <p:spPr>
          <a:xfrm>
            <a:off x="1123188" y="1729740"/>
            <a:ext cx="5896356" cy="3428999"/>
          </a:xfrm>
          <a:prstGeom prst="rect">
            <a:avLst/>
          </a:prstGeom>
        </p:spPr>
      </p:pic>
      <p:sp>
        <p:nvSpPr>
          <p:cNvPr id="7" name="object 7"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2</a:t>
            </a:r>
            <a:r>
              <a:rPr dirty="0" baseline="2645" sz="1575" spc="-37"/>
              <a:t>-</a:t>
            </a:r>
            <a:endParaRPr baseline="2645" sz="1575"/>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3</a:t>
            </a:r>
            <a:r>
              <a:rPr dirty="0" baseline="2645" sz="1575" spc="-37"/>
              <a:t>-</a:t>
            </a:r>
            <a:endParaRPr baseline="2645" sz="1575"/>
          </a:p>
        </p:txBody>
      </p:sp>
      <p:sp>
        <p:nvSpPr>
          <p:cNvPr id="2" name="object 2" descr=""/>
          <p:cNvSpPr txBox="1"/>
          <p:nvPr/>
        </p:nvSpPr>
        <p:spPr>
          <a:xfrm>
            <a:off x="706627" y="989178"/>
            <a:ext cx="6325870" cy="4792980"/>
          </a:xfrm>
          <a:prstGeom prst="rect">
            <a:avLst/>
          </a:prstGeom>
        </p:spPr>
        <p:txBody>
          <a:bodyPr wrap="square" lIns="0" tIns="12700" rIns="0" bIns="0" rtlCol="0" vert="horz">
            <a:spAutoFit/>
          </a:bodyPr>
          <a:lstStyle/>
          <a:p>
            <a:pPr marL="416559" marR="5080">
              <a:lnSpc>
                <a:spcPct val="135200"/>
              </a:lnSpc>
              <a:spcBef>
                <a:spcPts val="100"/>
              </a:spcBef>
            </a:pPr>
            <a:r>
              <a:rPr dirty="0" sz="1050" spc="10">
                <a:latin typeface="游ゴシック"/>
                <a:cs typeface="游ゴシック"/>
              </a:rPr>
              <a:t>ーデンっていうのがヨーロッパの他の国と全く違って、いわゆる集団免疫を目指すやり方をやっ</a:t>
            </a:r>
            <a:r>
              <a:rPr dirty="0" sz="1050" spc="-10">
                <a:latin typeface="游ゴシック"/>
                <a:cs typeface="游ゴシック"/>
              </a:rPr>
              <a:t>ていて。</a:t>
            </a:r>
            <a:endParaRPr sz="1050">
              <a:latin typeface="游ゴシック"/>
              <a:cs typeface="游ゴシック"/>
            </a:endParaRPr>
          </a:p>
          <a:p>
            <a:pPr marL="416559" marR="5080" indent="137160">
              <a:lnSpc>
                <a:spcPts val="1720"/>
              </a:lnSpc>
              <a:spcBef>
                <a:spcPts val="120"/>
              </a:spcBef>
            </a:pPr>
            <a:r>
              <a:rPr dirty="0" sz="1050" spc="10">
                <a:latin typeface="游ゴシック"/>
                <a:cs typeface="游ゴシック"/>
              </a:rPr>
              <a:t>私は別に医療の専門家じゃないので、スウェーデンがこういうふうにやってますよというのを</a:t>
            </a:r>
            <a:r>
              <a:rPr dirty="0" sz="1050" spc="-15">
                <a:latin typeface="游ゴシック"/>
                <a:cs typeface="游ゴシック"/>
              </a:rPr>
              <a:t>客観的に動画に作っただけだったんですけど。</a:t>
            </a:r>
            <a:endParaRPr sz="1050">
              <a:latin typeface="游ゴシック"/>
              <a:cs typeface="游ゴシック"/>
            </a:endParaRPr>
          </a:p>
          <a:p>
            <a:pPr marL="553085">
              <a:lnSpc>
                <a:spcPct val="100000"/>
              </a:lnSpc>
              <a:spcBef>
                <a:spcPts val="305"/>
              </a:spcBef>
            </a:pPr>
            <a:r>
              <a:rPr dirty="0" sz="1050" spc="-5">
                <a:latin typeface="游ゴシック"/>
                <a:cs typeface="游ゴシック"/>
              </a:rPr>
              <a:t>それを動画でアップしたんですが、ものすごい批判が来て、それを取り上げること自体に対し</a:t>
            </a:r>
            <a:endParaRPr sz="1050">
              <a:latin typeface="游ゴシック"/>
              <a:cs typeface="游ゴシック"/>
            </a:endParaRPr>
          </a:p>
          <a:p>
            <a:pPr marL="416559">
              <a:lnSpc>
                <a:spcPct val="100000"/>
              </a:lnSpc>
              <a:spcBef>
                <a:spcPts val="445"/>
              </a:spcBef>
            </a:pPr>
            <a:r>
              <a:rPr dirty="0" sz="1050" spc="-20">
                <a:latin typeface="游ゴシック"/>
                <a:cs typeface="游ゴシック"/>
              </a:rPr>
              <a:t>てもすごい批判が来てですね、そこまでみたいな話だったんですが。</a:t>
            </a:r>
            <a:endParaRPr sz="1050">
              <a:latin typeface="游ゴシック"/>
              <a:cs typeface="游ゴシック"/>
            </a:endParaRPr>
          </a:p>
          <a:p>
            <a:pPr marL="416559" marR="5080" indent="137160">
              <a:lnSpc>
                <a:spcPct val="135200"/>
              </a:lnSpc>
            </a:pPr>
            <a:r>
              <a:rPr dirty="0" sz="1050" spc="10">
                <a:latin typeface="游ゴシック"/>
                <a:cs typeface="游ゴシック"/>
              </a:rPr>
              <a:t>今から考えると、やっぱりスウェーデンのやり方が一番正しかったような結果になってるみた</a:t>
            </a:r>
            <a:r>
              <a:rPr dirty="0" sz="1050" spc="-10">
                <a:latin typeface="游ゴシック"/>
                <a:cs typeface="游ゴシック"/>
              </a:rPr>
              <a:t>いなんですね。</a:t>
            </a:r>
            <a:endParaRPr sz="1050">
              <a:latin typeface="游ゴシック"/>
              <a:cs typeface="游ゴシック"/>
            </a:endParaRPr>
          </a:p>
          <a:p>
            <a:pPr marL="12700">
              <a:lnSpc>
                <a:spcPct val="100000"/>
              </a:lnSpc>
              <a:spcBef>
                <a:spcPts val="45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はい、ちょっと段々時間が</a:t>
            </a:r>
            <a:r>
              <a:rPr dirty="0" sz="1050" spc="-20">
                <a:latin typeface="游ゴシック"/>
                <a:cs typeface="游ゴシック"/>
              </a:rPr>
              <a:t>な</a:t>
            </a:r>
            <a:r>
              <a:rPr dirty="0" sz="1050">
                <a:latin typeface="游ゴシック"/>
                <a:cs typeface="游ゴシック"/>
              </a:rPr>
              <a:t>く</a:t>
            </a:r>
            <a:r>
              <a:rPr dirty="0" sz="1050" spc="-20">
                <a:latin typeface="游ゴシック"/>
                <a:cs typeface="游ゴシック"/>
              </a:rPr>
              <a:t>な</a:t>
            </a:r>
            <a:r>
              <a:rPr dirty="0" sz="1050" spc="-10">
                <a:latin typeface="游ゴシック"/>
                <a:cs typeface="游ゴシック"/>
              </a:rPr>
              <a:t>ってきちゃったんで</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実は動画を撮りながら、村上先生のインタビューさせていただいたのはここまでだったんです</a:t>
            </a:r>
            <a:r>
              <a:rPr dirty="0" sz="1050" spc="-10">
                <a:latin typeface="游ゴシック"/>
                <a:cs typeface="游ゴシック"/>
              </a:rPr>
              <a:t>けど。</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終わった後、ちょっと雑談をしてたんですね。</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雑談をしてたんすけど、雑談の中で先生のまた重要な話がボコボコ出てきたんで。</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そういうもんですよね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結局、結構カメラが回って</a:t>
            </a:r>
            <a:r>
              <a:rPr dirty="0" sz="1050" spc="-20">
                <a:latin typeface="游ゴシック"/>
                <a:cs typeface="游ゴシック"/>
              </a:rPr>
              <a:t>な</a:t>
            </a:r>
            <a:r>
              <a:rPr dirty="0" sz="1050">
                <a:latin typeface="游ゴシック"/>
                <a:cs typeface="游ゴシック"/>
              </a:rPr>
              <a:t>い</a:t>
            </a:r>
            <a:r>
              <a:rPr dirty="0" sz="1050" spc="-20">
                <a:latin typeface="游ゴシック"/>
                <a:cs typeface="游ゴシック"/>
              </a:rPr>
              <a:t>と</a:t>
            </a:r>
            <a:r>
              <a:rPr dirty="0" sz="1050" spc="-10">
                <a:latin typeface="游ゴシック"/>
                <a:cs typeface="游ゴシック"/>
              </a:rPr>
              <a:t>きの方がもっと重要な話が出て来て・・</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と言うことは隠し撮りのものが</a:t>
            </a:r>
            <a:r>
              <a:rPr dirty="0" sz="1050" spc="-20">
                <a:latin typeface="游ゴシック"/>
                <a:cs typeface="游ゴシック"/>
              </a:rPr>
              <a:t>あ</a:t>
            </a:r>
            <a:r>
              <a:rPr dirty="0" sz="1050">
                <a:latin typeface="游ゴシック"/>
                <a:cs typeface="游ゴシック"/>
              </a:rPr>
              <a:t>る</a:t>
            </a:r>
            <a:r>
              <a:rPr dirty="0" sz="1050" spc="-20">
                <a:latin typeface="游ゴシック"/>
                <a:cs typeface="游ゴシック"/>
              </a:rPr>
              <a:t>と</a:t>
            </a:r>
            <a:r>
              <a:rPr dirty="0" sz="1050" spc="-10">
                <a:latin typeface="游ゴシック"/>
                <a:cs typeface="游ゴシック"/>
              </a:rPr>
              <a:t>・・・隠し撮り</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そこで先生ちょっとちょっ</a:t>
            </a:r>
            <a:r>
              <a:rPr dirty="0" sz="1050" spc="-20">
                <a:latin typeface="游ゴシック"/>
                <a:cs typeface="游ゴシック"/>
              </a:rPr>
              <a:t>と</a:t>
            </a:r>
            <a:r>
              <a:rPr dirty="0" sz="1050">
                <a:latin typeface="游ゴシック"/>
                <a:cs typeface="游ゴシック"/>
              </a:rPr>
              <a:t>待</a:t>
            </a:r>
            <a:r>
              <a:rPr dirty="0" sz="1050" spc="-20">
                <a:latin typeface="游ゴシック"/>
                <a:cs typeface="游ゴシック"/>
              </a:rPr>
              <a:t>っ</a:t>
            </a:r>
            <a:r>
              <a:rPr dirty="0" sz="1050" spc="-10">
                <a:latin typeface="游ゴシック"/>
                <a:cs typeface="游ゴシック"/>
              </a:rPr>
              <a:t>てくださいってことで、すぐスマホの録</a:t>
            </a:r>
            <a:r>
              <a:rPr dirty="0" sz="1050" spc="-20">
                <a:latin typeface="游ゴシック"/>
                <a:cs typeface="游ゴシック"/>
              </a:rPr>
              <a:t>音</a:t>
            </a:r>
            <a:r>
              <a:rPr dirty="0" sz="1050">
                <a:latin typeface="游ゴシック"/>
                <a:cs typeface="游ゴシック"/>
              </a:rPr>
              <a:t>機</a:t>
            </a:r>
            <a:r>
              <a:rPr dirty="0" sz="1050" spc="-20">
                <a:latin typeface="游ゴシック"/>
                <a:cs typeface="游ゴシック"/>
              </a:rPr>
              <a:t>能</a:t>
            </a:r>
            <a:r>
              <a:rPr dirty="0" sz="1050" spc="-10">
                <a:latin typeface="游ゴシック"/>
                <a:cs typeface="游ゴシック"/>
              </a:rPr>
              <a:t>で音声だけ録</a:t>
            </a:r>
            <a:r>
              <a:rPr dirty="0" sz="1050" spc="-50">
                <a:latin typeface="游ゴシック"/>
                <a:cs typeface="游ゴシック"/>
              </a:rPr>
              <a:t>音</a:t>
            </a:r>
            <a:r>
              <a:rPr dirty="0" sz="1050" spc="-10">
                <a:latin typeface="游ゴシック"/>
                <a:cs typeface="游ゴシック"/>
              </a:rPr>
              <a:t>したのがありますので</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20">
                <a:latin typeface="游ゴシック"/>
                <a:cs typeface="游ゴシック"/>
              </a:rPr>
              <a:t>これをちょっと数分、最後に数分、ちょっと聞いていただきたいと思います。</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最後、追加編です。どうぞ。</a:t>
            </a:r>
            <a:endParaRPr sz="1050">
              <a:latin typeface="游ゴシック"/>
              <a:cs typeface="游ゴシック"/>
            </a:endParaRPr>
          </a:p>
          <a:p>
            <a:pPr marL="12700">
              <a:lnSpc>
                <a:spcPct val="100000"/>
              </a:lnSpc>
              <a:spcBef>
                <a:spcPts val="445"/>
              </a:spcBef>
              <a:tabLst>
                <a:tab pos="1536065" algn="l"/>
              </a:tabLst>
            </a:pPr>
            <a:r>
              <a:rPr dirty="0" sz="1050" spc="-10" b="1">
                <a:latin typeface="游ゴシック"/>
                <a:cs typeface="游ゴシック"/>
              </a:rPr>
              <a:t>華・いけのり・Elika</a:t>
            </a:r>
            <a:r>
              <a:rPr dirty="0" sz="1050" spc="-10">
                <a:latin typeface="游ゴシック"/>
                <a:cs typeface="游ゴシック"/>
              </a:rPr>
              <a:t>：</a:t>
            </a:r>
            <a:r>
              <a:rPr dirty="0" sz="1050">
                <a:latin typeface="游ゴシック"/>
                <a:cs typeface="游ゴシック"/>
              </a:rPr>
              <a:t>	</a:t>
            </a:r>
            <a:r>
              <a:rPr dirty="0" sz="1050" spc="-10">
                <a:latin typeface="游ゴシック"/>
                <a:cs typeface="游ゴシック"/>
              </a:rPr>
              <a:t>はい、お願いします</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6247892"/>
            <a:ext cx="2505075" cy="184785"/>
          </a:xfrm>
          <a:prstGeom prst="rect">
            <a:avLst/>
          </a:prstGeom>
        </p:spPr>
        <p:txBody>
          <a:bodyPr wrap="square" lIns="0" tIns="11430" rIns="0" bIns="0" rtlCol="0" vert="horz">
            <a:spAutoFit/>
          </a:bodyPr>
          <a:lstStyle/>
          <a:p>
            <a:pPr marL="12700">
              <a:lnSpc>
                <a:spcPct val="100000"/>
              </a:lnSpc>
              <a:spcBef>
                <a:spcPts val="90"/>
              </a:spcBef>
            </a:pPr>
            <a:r>
              <a:rPr dirty="0" sz="1050" spc="-10">
                <a:latin typeface="游ゴシック"/>
                <a:cs typeface="游ゴシック"/>
              </a:rPr>
              <a:t>（</a:t>
            </a:r>
            <a:r>
              <a:rPr dirty="0" sz="1050" spc="-10" b="1">
                <a:latin typeface="游ゴシック"/>
                <a:cs typeface="游ゴシック"/>
              </a:rPr>
              <a:t>追加編</a:t>
            </a:r>
            <a:r>
              <a:rPr dirty="0" sz="1050" spc="-545">
                <a:latin typeface="游ゴシック"/>
                <a:cs typeface="游ゴシック"/>
              </a:rPr>
              <a:t>）</a:t>
            </a:r>
            <a:r>
              <a:rPr dirty="0" sz="1050" spc="-15">
                <a:latin typeface="游ゴシック"/>
                <a:cs typeface="游ゴシック"/>
              </a:rPr>
              <a:t>【インタビュー録音再生開始】</a:t>
            </a:r>
            <a:endParaRPr sz="1050">
              <a:latin typeface="游ゴシック"/>
              <a:cs typeface="游ゴシック"/>
            </a:endParaRPr>
          </a:p>
        </p:txBody>
      </p:sp>
      <p:sp>
        <p:nvSpPr>
          <p:cNvPr id="4" name="object 4" descr=""/>
          <p:cNvSpPr txBox="1"/>
          <p:nvPr/>
        </p:nvSpPr>
        <p:spPr>
          <a:xfrm>
            <a:off x="706627" y="6897116"/>
            <a:ext cx="5283200" cy="18478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（ワクチンの問題点～⑦</a:t>
            </a:r>
            <a:r>
              <a:rPr dirty="0" sz="1050" spc="-20" b="1">
                <a:solidFill>
                  <a:srgbClr val="FF0000"/>
                </a:solidFill>
                <a:latin typeface="游ゴシック"/>
                <a:cs typeface="游ゴシック"/>
              </a:rPr>
              <a:t>炎症誘導性の無い、ウィルスを排除出来ない</a:t>
            </a:r>
            <a:r>
              <a:rPr dirty="0" sz="1050" spc="-10" b="1">
                <a:solidFill>
                  <a:srgbClr val="FF0000"/>
                </a:solidFill>
                <a:latin typeface="游ゴシック"/>
                <a:cs typeface="游ゴシック"/>
              </a:rPr>
              <a:t>IgG4抗体の増加</a:t>
            </a:r>
            <a:r>
              <a:rPr dirty="0" sz="1050" spc="-50" b="1">
                <a:solidFill>
                  <a:srgbClr val="FF0000"/>
                </a:solidFill>
                <a:latin typeface="游ゴシック"/>
                <a:cs typeface="游ゴシック"/>
              </a:rPr>
              <a:t>）</a:t>
            </a:r>
            <a:endParaRPr sz="1050">
              <a:latin typeface="游ゴシック"/>
              <a:cs typeface="游ゴシック"/>
            </a:endParaRPr>
          </a:p>
        </p:txBody>
      </p:sp>
      <p:sp>
        <p:nvSpPr>
          <p:cNvPr id="5" name="object 5" descr=""/>
          <p:cNvSpPr txBox="1"/>
          <p:nvPr/>
        </p:nvSpPr>
        <p:spPr>
          <a:xfrm>
            <a:off x="706627" y="7490561"/>
            <a:ext cx="6336665" cy="240919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（1:19:00）</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すいません、どうぞ</a:t>
            </a:r>
            <a:r>
              <a:rPr dirty="0" sz="1050" spc="-50">
                <a:latin typeface="游ゴシック"/>
                <a:cs typeface="游ゴシック"/>
              </a:rPr>
              <a:t>。</a:t>
            </a:r>
            <a:endParaRPr sz="1050">
              <a:latin typeface="游ゴシック"/>
              <a:cs typeface="游ゴシック"/>
            </a:endParaRPr>
          </a:p>
          <a:p>
            <a:pPr marL="416559" marR="15240" indent="-403860">
              <a:lnSpc>
                <a:spcPts val="1720"/>
              </a:lnSpc>
              <a:spcBef>
                <a:spcPts val="114"/>
              </a:spcBef>
              <a:tabLst>
                <a:tab pos="553085" algn="l"/>
              </a:tabLst>
            </a:pPr>
            <a:r>
              <a:rPr dirty="0" sz="1050" b="1">
                <a:latin typeface="游ゴシック"/>
                <a:cs typeface="游ゴシック"/>
              </a:rPr>
              <a:t>村上</a:t>
            </a:r>
            <a:r>
              <a:rPr dirty="0" sz="1050" spc="-50">
                <a:latin typeface="游ゴシック"/>
                <a:cs typeface="游ゴシック"/>
              </a:rPr>
              <a:t>：</a:t>
            </a:r>
            <a:r>
              <a:rPr dirty="0" sz="1050">
                <a:latin typeface="游ゴシック"/>
                <a:cs typeface="游ゴシック"/>
              </a:rPr>
              <a:t>	は</a:t>
            </a:r>
            <a:r>
              <a:rPr dirty="0" sz="1050" spc="-10">
                <a:latin typeface="游ゴシック"/>
                <a:cs typeface="游ゴシック"/>
              </a:rPr>
              <a:t>い</a:t>
            </a:r>
            <a:r>
              <a:rPr dirty="0" sz="1050">
                <a:latin typeface="游ゴシック"/>
                <a:cs typeface="游ゴシック"/>
              </a:rPr>
              <a:t>、あ</a:t>
            </a:r>
            <a:r>
              <a:rPr dirty="0" sz="1050" spc="-10">
                <a:latin typeface="游ゴシック"/>
                <a:cs typeface="游ゴシック"/>
              </a:rPr>
              <a:t>の</a:t>
            </a:r>
            <a:r>
              <a:rPr dirty="0" sz="1050">
                <a:latin typeface="游ゴシック"/>
                <a:cs typeface="游ゴシック"/>
              </a:rPr>
              <a:t>です</a:t>
            </a:r>
            <a:r>
              <a:rPr dirty="0" sz="1050" spc="-10">
                <a:latin typeface="游ゴシック"/>
                <a:cs typeface="游ゴシック"/>
              </a:rPr>
              <a:t>ね</a:t>
            </a:r>
            <a:r>
              <a:rPr dirty="0" sz="1050">
                <a:latin typeface="游ゴシック"/>
                <a:cs typeface="游ゴシック"/>
              </a:rPr>
              <a:t>、</a:t>
            </a:r>
            <a:r>
              <a:rPr dirty="0" sz="1050" spc="165">
                <a:latin typeface="游ゴシック"/>
                <a:cs typeface="游ゴシック"/>
              </a:rPr>
              <a:t>  </a:t>
            </a:r>
            <a:r>
              <a:rPr dirty="0" sz="1050">
                <a:latin typeface="游ゴシック"/>
                <a:cs typeface="游ゴシック"/>
              </a:rPr>
              <a:t>一</a:t>
            </a:r>
            <a:r>
              <a:rPr dirty="0" sz="1050" spc="-10">
                <a:latin typeface="游ゴシック"/>
                <a:cs typeface="游ゴシック"/>
              </a:rPr>
              <a:t>つ</a:t>
            </a:r>
            <a:r>
              <a:rPr dirty="0" sz="1050">
                <a:latin typeface="游ゴシック"/>
                <a:cs typeface="游ゴシック"/>
              </a:rPr>
              <a:t>の</a:t>
            </a:r>
            <a:r>
              <a:rPr dirty="0" sz="1050" spc="-10">
                <a:latin typeface="游ゴシック"/>
                <a:cs typeface="游ゴシック"/>
              </a:rPr>
              <a:t>抗</a:t>
            </a:r>
            <a:r>
              <a:rPr dirty="0" sz="1050">
                <a:latin typeface="游ゴシック"/>
                <a:cs typeface="游ゴシック"/>
              </a:rPr>
              <a:t>原</a:t>
            </a:r>
            <a:r>
              <a:rPr dirty="0" sz="1050" spc="-10">
                <a:latin typeface="游ゴシック"/>
                <a:cs typeface="游ゴシック"/>
              </a:rPr>
              <a:t>をで</a:t>
            </a:r>
            <a:r>
              <a:rPr dirty="0" sz="1050">
                <a:latin typeface="游ゴシック"/>
                <a:cs typeface="游ゴシック"/>
              </a:rPr>
              <a:t>す</a:t>
            </a:r>
            <a:r>
              <a:rPr dirty="0" sz="1050" spc="-10">
                <a:latin typeface="游ゴシック"/>
                <a:cs typeface="游ゴシック"/>
              </a:rPr>
              <a:t>ね</a:t>
            </a:r>
            <a:r>
              <a:rPr dirty="0" sz="1050">
                <a:latin typeface="游ゴシック"/>
                <a:cs typeface="游ゴシック"/>
              </a:rPr>
              <a:t>、</a:t>
            </a:r>
            <a:r>
              <a:rPr dirty="0" sz="1050" spc="-10">
                <a:latin typeface="游ゴシック"/>
                <a:cs typeface="游ゴシック"/>
              </a:rPr>
              <a:t>1回</a:t>
            </a:r>
            <a:r>
              <a:rPr dirty="0" sz="1050">
                <a:latin typeface="游ゴシック"/>
                <a:cs typeface="游ゴシック"/>
              </a:rPr>
              <a:t>目</a:t>
            </a:r>
            <a:r>
              <a:rPr dirty="0" sz="1050" spc="-10">
                <a:latin typeface="游ゴシック"/>
                <a:cs typeface="游ゴシック"/>
              </a:rPr>
              <a:t>、2</a:t>
            </a:r>
            <a:r>
              <a:rPr dirty="0" sz="1050">
                <a:latin typeface="游ゴシック"/>
                <a:cs typeface="游ゴシック"/>
              </a:rPr>
              <a:t>回</a:t>
            </a:r>
            <a:r>
              <a:rPr dirty="0" sz="1050" spc="-10">
                <a:latin typeface="游ゴシック"/>
                <a:cs typeface="游ゴシック"/>
              </a:rPr>
              <a:t>目</a:t>
            </a:r>
            <a:r>
              <a:rPr dirty="0" sz="1050">
                <a:latin typeface="游ゴシック"/>
                <a:cs typeface="游ゴシック"/>
              </a:rPr>
              <a:t>、</a:t>
            </a:r>
            <a:r>
              <a:rPr dirty="0" sz="1050" spc="-10">
                <a:latin typeface="游ゴシック"/>
                <a:cs typeface="游ゴシック"/>
              </a:rPr>
              <a:t>3回</a:t>
            </a:r>
            <a:r>
              <a:rPr dirty="0" sz="1050">
                <a:latin typeface="游ゴシック"/>
                <a:cs typeface="游ゴシック"/>
              </a:rPr>
              <a:t>、</a:t>
            </a:r>
            <a:r>
              <a:rPr dirty="0" sz="1050" spc="-10">
                <a:latin typeface="游ゴシック"/>
                <a:cs typeface="游ゴシック"/>
              </a:rPr>
              <a:t>4回</a:t>
            </a:r>
            <a:r>
              <a:rPr dirty="0" sz="1050">
                <a:latin typeface="游ゴシック"/>
                <a:cs typeface="游ゴシック"/>
              </a:rPr>
              <a:t>と</a:t>
            </a:r>
            <a:r>
              <a:rPr dirty="0" sz="1050" spc="-10">
                <a:latin typeface="游ゴシック"/>
                <a:cs typeface="游ゴシック"/>
              </a:rPr>
              <a:t>接種</a:t>
            </a:r>
            <a:r>
              <a:rPr dirty="0" sz="1050">
                <a:latin typeface="游ゴシック"/>
                <a:cs typeface="游ゴシック"/>
              </a:rPr>
              <a:t>し</a:t>
            </a:r>
            <a:r>
              <a:rPr dirty="0" sz="1050" spc="-10">
                <a:latin typeface="游ゴシック"/>
                <a:cs typeface="游ゴシック"/>
              </a:rPr>
              <a:t>て</a:t>
            </a:r>
            <a:r>
              <a:rPr dirty="0" sz="1050">
                <a:latin typeface="游ゴシック"/>
                <a:cs typeface="游ゴシック"/>
              </a:rPr>
              <a:t>る</a:t>
            </a:r>
            <a:r>
              <a:rPr dirty="0" sz="1050" spc="-10">
                <a:latin typeface="游ゴシック"/>
                <a:cs typeface="游ゴシック"/>
              </a:rPr>
              <a:t>じ</a:t>
            </a:r>
            <a:r>
              <a:rPr dirty="0" sz="1050">
                <a:latin typeface="游ゴシック"/>
                <a:cs typeface="游ゴシック"/>
              </a:rPr>
              <a:t>ゃ</a:t>
            </a:r>
            <a:r>
              <a:rPr dirty="0" sz="1050" spc="-10">
                <a:latin typeface="游ゴシック"/>
                <a:cs typeface="游ゴシック"/>
              </a:rPr>
              <a:t>な</a:t>
            </a:r>
            <a:r>
              <a:rPr dirty="0" sz="1050">
                <a:latin typeface="游ゴシック"/>
                <a:cs typeface="游ゴシック"/>
              </a:rPr>
              <a:t>い</a:t>
            </a:r>
            <a:r>
              <a:rPr dirty="0" sz="1050" spc="-10">
                <a:latin typeface="游ゴシック"/>
                <a:cs typeface="游ゴシック"/>
              </a:rPr>
              <a:t>で</a:t>
            </a:r>
            <a:r>
              <a:rPr dirty="0" sz="1050" spc="-50">
                <a:latin typeface="游ゴシック"/>
                <a:cs typeface="游ゴシック"/>
              </a:rPr>
              <a:t>す</a:t>
            </a:r>
            <a:r>
              <a:rPr dirty="0" sz="1050" spc="500">
                <a:latin typeface="游ゴシック"/>
                <a:cs typeface="游ゴシック"/>
              </a:rPr>
              <a:t> </a:t>
            </a:r>
            <a:r>
              <a:rPr dirty="0" sz="1050" spc="-1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15" b="1">
                <a:latin typeface="游ゴシック"/>
                <a:cs typeface="游ゴシック"/>
              </a:rPr>
              <a:t>初めのオリジナル型の武漢型ウイルスのスパイクタンパク</a:t>
            </a:r>
            <a:r>
              <a:rPr dirty="0" sz="1050" spc="-20">
                <a:latin typeface="游ゴシック"/>
                <a:cs typeface="游ゴシック"/>
              </a:rPr>
              <a:t>ですよね。</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抗体が変わる</a:t>
            </a:r>
            <a:r>
              <a:rPr dirty="0" sz="1050" spc="-20">
                <a:latin typeface="游ゴシック"/>
                <a:cs typeface="游ゴシック"/>
              </a:rPr>
              <a:t>んですよ。</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初めIgG1とかIgG3</a:t>
            </a:r>
            <a:r>
              <a:rPr dirty="0" sz="1050" spc="-15" b="1">
                <a:latin typeface="游ゴシック"/>
                <a:cs typeface="游ゴシック"/>
              </a:rPr>
              <a:t>とかいう抗体が作られる</a:t>
            </a:r>
            <a:r>
              <a:rPr dirty="0" sz="1050" spc="-25">
                <a:latin typeface="游ゴシック"/>
                <a:cs typeface="游ゴシック"/>
              </a:rPr>
              <a:t>んですよね。</a:t>
            </a:r>
            <a:endParaRPr sz="1050">
              <a:latin typeface="游ゴシック"/>
              <a:cs typeface="游ゴシック"/>
            </a:endParaRPr>
          </a:p>
          <a:p>
            <a:pPr marL="416559" marR="15240" indent="137160">
              <a:lnSpc>
                <a:spcPts val="1720"/>
              </a:lnSpc>
              <a:spcBef>
                <a:spcPts val="120"/>
              </a:spcBef>
            </a:pPr>
            <a:r>
              <a:rPr dirty="0" sz="1050" spc="20">
                <a:latin typeface="游ゴシック"/>
                <a:cs typeface="游ゴシック"/>
              </a:rPr>
              <a:t>その抗体って</a:t>
            </a:r>
            <a:r>
              <a:rPr dirty="0" sz="1050" spc="20" b="1">
                <a:latin typeface="游ゴシック"/>
                <a:cs typeface="游ゴシック"/>
              </a:rPr>
              <a:t>非常に優秀で、ウイルスを不活化もする</a:t>
            </a:r>
            <a:r>
              <a:rPr dirty="0" sz="1050" spc="20">
                <a:latin typeface="游ゴシック"/>
                <a:cs typeface="游ゴシック"/>
              </a:rPr>
              <a:t>んですけども、</a:t>
            </a:r>
            <a:r>
              <a:rPr dirty="0" sz="1050" spc="10" b="1">
                <a:latin typeface="游ゴシック"/>
                <a:cs typeface="游ゴシック"/>
              </a:rPr>
              <a:t>不活化しなくなった後で</a:t>
            </a:r>
            <a:r>
              <a:rPr dirty="0" sz="1050" spc="-5" b="1">
                <a:latin typeface="游ゴシック"/>
                <a:cs typeface="游ゴシック"/>
              </a:rPr>
              <a:t>も、ウイルスにくっついて排除する</a:t>
            </a:r>
            <a:r>
              <a:rPr dirty="0" sz="1050" spc="-10">
                <a:latin typeface="游ゴシック"/>
                <a:cs typeface="游ゴシック"/>
              </a:rPr>
              <a:t>んですよ、</a:t>
            </a:r>
            <a:r>
              <a:rPr dirty="0" sz="1050" spc="-5" b="1">
                <a:latin typeface="游ゴシック"/>
                <a:cs typeface="游ゴシック"/>
              </a:rPr>
              <a:t>ウィルスを</a:t>
            </a:r>
            <a:r>
              <a:rPr dirty="0" sz="1050" spc="-15">
                <a:latin typeface="游ゴシック"/>
                <a:cs typeface="游ゴシック"/>
              </a:rPr>
              <a:t>。</a:t>
            </a:r>
            <a:endParaRPr sz="1050">
              <a:latin typeface="游ゴシック"/>
              <a:cs typeface="游ゴシック"/>
            </a:endParaRPr>
          </a:p>
          <a:p>
            <a:pPr marL="550545">
              <a:lnSpc>
                <a:spcPct val="100000"/>
              </a:lnSpc>
              <a:spcBef>
                <a:spcPts val="305"/>
              </a:spcBef>
            </a:pPr>
            <a:r>
              <a:rPr dirty="0" sz="1050" spc="-10">
                <a:latin typeface="游ゴシック"/>
                <a:cs typeface="游ゴシック"/>
              </a:rPr>
              <a:t>ところが、</a:t>
            </a:r>
            <a:r>
              <a:rPr dirty="0" sz="1050" spc="-10" b="1">
                <a:solidFill>
                  <a:srgbClr val="0000FF"/>
                </a:solidFill>
                <a:latin typeface="游ゴシック"/>
                <a:cs typeface="游ゴシック"/>
              </a:rPr>
              <a:t>今ほとんどIgG4抗体になっている</a:t>
            </a:r>
            <a:r>
              <a:rPr dirty="0" sz="1050" spc="-20">
                <a:latin typeface="游ゴシック"/>
                <a:cs typeface="游ゴシック"/>
              </a:rPr>
              <a:t>んです。</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IgG4</a:t>
            </a:r>
            <a:r>
              <a:rPr dirty="0" sz="1050" spc="-15" b="1">
                <a:latin typeface="游ゴシック"/>
                <a:cs typeface="游ゴシック"/>
              </a:rPr>
              <a:t>抗体なると</a:t>
            </a:r>
            <a:r>
              <a:rPr dirty="0" sz="1050" spc="-25">
                <a:latin typeface="游ゴシック"/>
                <a:cs typeface="游ゴシック"/>
              </a:rPr>
              <a:t>どうなるかっていうと、付く事は付くんですけれども、</a:t>
            </a:r>
            <a:r>
              <a:rPr dirty="0" sz="1050" spc="-15" b="1">
                <a:latin typeface="游ゴシック"/>
                <a:cs typeface="游ゴシック"/>
              </a:rPr>
              <a:t>排除できなくなります、</a:t>
            </a:r>
            <a:endParaRPr sz="1050">
              <a:latin typeface="游ゴシック"/>
              <a:cs typeface="游ゴシック"/>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2409190"/>
          </a:xfrm>
          <a:prstGeom prst="rect">
            <a:avLst/>
          </a:prstGeom>
        </p:spPr>
        <p:txBody>
          <a:bodyPr wrap="square" lIns="0" tIns="69215" rIns="0" bIns="0" rtlCol="0" vert="horz">
            <a:spAutoFit/>
          </a:bodyPr>
          <a:lstStyle/>
          <a:p>
            <a:pPr marL="416559">
              <a:lnSpc>
                <a:spcPct val="100000"/>
              </a:lnSpc>
              <a:spcBef>
                <a:spcPts val="545"/>
              </a:spcBef>
            </a:pPr>
            <a:r>
              <a:rPr dirty="0" sz="1050" spc="-10" b="1">
                <a:latin typeface="游ゴシック"/>
                <a:cs typeface="游ゴシック"/>
              </a:rPr>
              <a:t>ウィルスを</a:t>
            </a:r>
            <a:r>
              <a:rPr dirty="0" sz="1050" spc="-50">
                <a:latin typeface="游ゴシック"/>
                <a:cs typeface="游ゴシック"/>
              </a:rPr>
              <a:t>。</a:t>
            </a:r>
            <a:endParaRPr sz="1050">
              <a:latin typeface="游ゴシック"/>
              <a:cs typeface="游ゴシック"/>
            </a:endParaRPr>
          </a:p>
          <a:p>
            <a:pPr marL="550545" marR="5080" indent="2540">
              <a:lnSpc>
                <a:spcPct val="135200"/>
              </a:lnSpc>
            </a:pPr>
            <a:r>
              <a:rPr dirty="0" sz="1050" spc="5">
                <a:latin typeface="游ゴシック"/>
                <a:cs typeface="游ゴシック"/>
              </a:rPr>
              <a:t>これ非常に大きな問題になると私は思っていて、</a:t>
            </a:r>
            <a:r>
              <a:rPr dirty="0" sz="1050" spc="15">
                <a:latin typeface="游ゴシック"/>
                <a:cs typeface="游ゴシック"/>
              </a:rPr>
              <a:t>IgG4</a:t>
            </a:r>
            <a:r>
              <a:rPr dirty="0" sz="1050">
                <a:latin typeface="游ゴシック"/>
                <a:cs typeface="游ゴシック"/>
              </a:rPr>
              <a:t>抗体となるのが、進んでいるんですよ。</a:t>
            </a:r>
            <a:r>
              <a:rPr dirty="0" sz="1050" spc="-5">
                <a:latin typeface="游ゴシック"/>
                <a:cs typeface="游ゴシック"/>
              </a:rPr>
              <a:t> 4</a:t>
            </a:r>
            <a:r>
              <a:rPr dirty="0" sz="1050" spc="-15">
                <a:latin typeface="游ゴシック"/>
                <a:cs typeface="游ゴシック"/>
              </a:rPr>
              <a:t>回目でですね、我々が調べた結果として、</a:t>
            </a:r>
            <a:r>
              <a:rPr dirty="0" sz="1050" spc="-5" b="1">
                <a:latin typeface="游ゴシック"/>
                <a:cs typeface="游ゴシック"/>
              </a:rPr>
              <a:t>日本人</a:t>
            </a:r>
            <a:r>
              <a:rPr dirty="0" sz="1050" spc="-10" b="1">
                <a:latin typeface="游ゴシック"/>
                <a:cs typeface="游ゴシック"/>
              </a:rPr>
              <a:t>4</a:t>
            </a:r>
            <a:r>
              <a:rPr dirty="0" sz="1050" spc="-5" b="1">
                <a:latin typeface="游ゴシック"/>
                <a:cs typeface="游ゴシック"/>
              </a:rPr>
              <a:t>回打つ人の約</a:t>
            </a:r>
            <a:r>
              <a:rPr dirty="0" sz="1050" spc="-10" b="1">
                <a:latin typeface="游ゴシック"/>
                <a:cs typeface="游ゴシック"/>
              </a:rPr>
              <a:t>4割がそうなってます。</a:t>
            </a:r>
            <a:endParaRPr sz="1050">
              <a:latin typeface="游ゴシック"/>
              <a:cs typeface="游ゴシック"/>
            </a:endParaRPr>
          </a:p>
          <a:p>
            <a:pPr marL="550545">
              <a:lnSpc>
                <a:spcPct val="100000"/>
              </a:lnSpc>
              <a:spcBef>
                <a:spcPts val="455"/>
              </a:spcBef>
            </a:pPr>
            <a:r>
              <a:rPr dirty="0" sz="1050" spc="-10">
                <a:latin typeface="游ゴシック"/>
                <a:cs typeface="游ゴシック"/>
              </a:rPr>
              <a:t>IgG4</a:t>
            </a:r>
            <a:r>
              <a:rPr dirty="0" sz="1050" spc="-20">
                <a:latin typeface="游ゴシック"/>
                <a:cs typeface="游ゴシック"/>
              </a:rPr>
              <a:t>抗体です。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それはあの、何て言うんす</a:t>
            </a:r>
            <a:r>
              <a:rPr dirty="0" sz="1050" spc="-20">
                <a:latin typeface="游ゴシック"/>
                <a:cs typeface="游ゴシック"/>
              </a:rPr>
              <a:t>か</a:t>
            </a:r>
            <a:r>
              <a:rPr dirty="0" sz="1050">
                <a:latin typeface="游ゴシック"/>
                <a:cs typeface="游ゴシック"/>
              </a:rPr>
              <a:t>。</a:t>
            </a:r>
            <a:r>
              <a:rPr dirty="0" sz="1050" spc="-20">
                <a:latin typeface="游ゴシック"/>
                <a:cs typeface="游ゴシック"/>
              </a:rPr>
              <a:t>抗</a:t>
            </a:r>
            <a:r>
              <a:rPr dirty="0" sz="1050" spc="-10">
                <a:latin typeface="游ゴシック"/>
                <a:cs typeface="游ゴシック"/>
              </a:rPr>
              <a:t>体を作る力が・・</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抗体がですね、抗体は実は</a:t>
            </a:r>
            <a:r>
              <a:rPr dirty="0" sz="1050" spc="-20">
                <a:latin typeface="游ゴシック"/>
                <a:cs typeface="游ゴシック"/>
              </a:rPr>
              <a:t>二</a:t>
            </a:r>
            <a:r>
              <a:rPr dirty="0" sz="1050">
                <a:latin typeface="游ゴシック"/>
                <a:cs typeface="游ゴシック"/>
              </a:rPr>
              <a:t>つ</a:t>
            </a:r>
            <a:r>
              <a:rPr dirty="0" sz="1050" spc="-20">
                <a:latin typeface="游ゴシック"/>
                <a:cs typeface="游ゴシック"/>
              </a:rPr>
              <a:t>に</a:t>
            </a:r>
            <a:r>
              <a:rPr dirty="0" sz="1050" spc="-10">
                <a:latin typeface="游ゴシック"/>
                <a:cs typeface="游ゴシック"/>
              </a:rPr>
              <a:t>分かれていて</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20" b="1">
                <a:latin typeface="游ゴシック"/>
                <a:cs typeface="游ゴシック"/>
              </a:rPr>
              <a:t>激しい炎症を誘導するタイプの抗体</a:t>
            </a:r>
            <a:r>
              <a:rPr dirty="0" sz="1050" spc="20">
                <a:latin typeface="游ゴシック"/>
                <a:cs typeface="游ゴシック"/>
              </a:rPr>
              <a:t>、</a:t>
            </a:r>
            <a:r>
              <a:rPr dirty="0" sz="1050" spc="10" b="1">
                <a:latin typeface="游ゴシック"/>
                <a:cs typeface="游ゴシック"/>
              </a:rPr>
              <a:t>炎症誘導して熱を出したりしてウイルスをやっつけるよ</a:t>
            </a:r>
            <a:r>
              <a:rPr dirty="0" sz="1050" spc="-5" b="1">
                <a:latin typeface="游ゴシック"/>
                <a:cs typeface="游ゴシック"/>
              </a:rPr>
              <a:t>うに働く抗体</a:t>
            </a:r>
            <a:r>
              <a:rPr dirty="0" sz="1050" spc="-5">
                <a:latin typeface="游ゴシック"/>
                <a:cs typeface="游ゴシック"/>
              </a:rPr>
              <a:t>と</a:t>
            </a:r>
            <a:r>
              <a:rPr dirty="0" sz="1050" spc="-5" b="1">
                <a:solidFill>
                  <a:srgbClr val="0000FF"/>
                </a:solidFill>
                <a:latin typeface="游ゴシック"/>
                <a:cs typeface="游ゴシック"/>
              </a:rPr>
              <a:t>誘導性がないやつ</a:t>
            </a:r>
            <a:r>
              <a:rPr dirty="0" sz="1050" spc="-10">
                <a:latin typeface="游ゴシック"/>
                <a:cs typeface="游ゴシック"/>
              </a:rPr>
              <a:t>ですね。</a:t>
            </a:r>
            <a:endParaRPr sz="1050">
              <a:latin typeface="游ゴシック"/>
              <a:cs typeface="游ゴシック"/>
            </a:endParaRPr>
          </a:p>
          <a:p>
            <a:pPr marL="416559" marR="5080" indent="137160">
              <a:lnSpc>
                <a:spcPct val="135200"/>
              </a:lnSpc>
              <a:spcBef>
                <a:spcPts val="10"/>
              </a:spcBef>
            </a:pPr>
            <a:r>
              <a:rPr dirty="0" sz="1050" spc="5" b="1">
                <a:solidFill>
                  <a:srgbClr val="0000FF"/>
                </a:solidFill>
                <a:latin typeface="游ゴシック"/>
                <a:cs typeface="游ゴシック"/>
              </a:rPr>
              <a:t>抗体は作るんだけれども炎症誘導性がないもの</a:t>
            </a:r>
            <a:r>
              <a:rPr dirty="0" sz="1050" spc="5">
                <a:latin typeface="游ゴシック"/>
                <a:cs typeface="游ゴシック"/>
              </a:rPr>
              <a:t>に分かれて、</a:t>
            </a:r>
            <a:r>
              <a:rPr dirty="0" sz="1050" spc="10" b="1">
                <a:solidFill>
                  <a:srgbClr val="0000FF"/>
                </a:solidFill>
                <a:latin typeface="游ゴシック"/>
                <a:cs typeface="游ゴシック"/>
              </a:rPr>
              <a:t>IgG4</a:t>
            </a:r>
            <a:r>
              <a:rPr dirty="0" sz="1050" spc="5" b="1">
                <a:solidFill>
                  <a:srgbClr val="0000FF"/>
                </a:solidFill>
                <a:latin typeface="游ゴシック"/>
                <a:cs typeface="游ゴシック"/>
              </a:rPr>
              <a:t>というのは誘導性がない</a:t>
            </a:r>
            <a:r>
              <a:rPr dirty="0" sz="1050" spc="-5">
                <a:latin typeface="游ゴシック"/>
                <a:cs typeface="游ゴシック"/>
              </a:rPr>
              <a:t>んで</a:t>
            </a:r>
            <a:r>
              <a:rPr dirty="0" sz="1050" spc="-10">
                <a:latin typeface="游ゴシック"/>
                <a:cs typeface="游ゴシック"/>
              </a:rPr>
              <a:t>すよ。</a:t>
            </a:r>
            <a:endParaRPr sz="1050">
              <a:latin typeface="游ゴシック"/>
              <a:cs typeface="游ゴシック"/>
            </a:endParaRPr>
          </a:p>
          <a:p>
            <a:pPr marL="550545">
              <a:lnSpc>
                <a:spcPct val="100000"/>
              </a:lnSpc>
              <a:spcBef>
                <a:spcPts val="445"/>
              </a:spcBef>
            </a:pPr>
            <a:r>
              <a:rPr dirty="0" sz="1050" spc="-10" b="1">
                <a:solidFill>
                  <a:srgbClr val="0000FF"/>
                </a:solidFill>
                <a:latin typeface="游ゴシック"/>
                <a:cs typeface="游ゴシック"/>
              </a:rPr>
              <a:t>炎症誘導性がない</a:t>
            </a:r>
            <a:r>
              <a:rPr dirty="0" sz="1050" spc="-25">
                <a:latin typeface="游ゴシック"/>
                <a:cs typeface="游ゴシック"/>
              </a:rPr>
              <a:t>んです</a:t>
            </a:r>
            <a:endParaRPr sz="1050">
              <a:latin typeface="游ゴシック"/>
              <a:cs typeface="游ゴシック"/>
            </a:endParaRPr>
          </a:p>
        </p:txBody>
      </p:sp>
      <p:sp>
        <p:nvSpPr>
          <p:cNvPr id="3" name="object 3" descr=""/>
          <p:cNvSpPr txBox="1"/>
          <p:nvPr/>
        </p:nvSpPr>
        <p:spPr>
          <a:xfrm>
            <a:off x="706627" y="7216241"/>
            <a:ext cx="6325870" cy="2409190"/>
          </a:xfrm>
          <a:prstGeom prst="rect">
            <a:avLst/>
          </a:prstGeom>
        </p:spPr>
        <p:txBody>
          <a:bodyPr wrap="square" lIns="0" tIns="69215" rIns="0" bIns="0" rtlCol="0" vert="horz">
            <a:spAutoFit/>
          </a:bodyPr>
          <a:lstStyle/>
          <a:p>
            <a:pPr marL="12700">
              <a:lnSpc>
                <a:spcPct val="100000"/>
              </a:lnSpc>
              <a:spcBef>
                <a:spcPts val="5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では、ウィルスをやっつけ</a:t>
            </a:r>
            <a:r>
              <a:rPr dirty="0" sz="1050" spc="-20">
                <a:latin typeface="游ゴシック"/>
                <a:cs typeface="游ゴシック"/>
              </a:rPr>
              <a:t>ら</a:t>
            </a:r>
            <a:r>
              <a:rPr dirty="0" sz="1050">
                <a:latin typeface="游ゴシック"/>
                <a:cs typeface="游ゴシック"/>
              </a:rPr>
              <a:t>れ</a:t>
            </a:r>
            <a:r>
              <a:rPr dirty="0" sz="1050" spc="-20">
                <a:latin typeface="游ゴシック"/>
                <a:cs typeface="游ゴシック"/>
              </a:rPr>
              <a:t>な</a:t>
            </a:r>
            <a:r>
              <a:rPr dirty="0" sz="1050" spc="-10">
                <a:latin typeface="游ゴシック"/>
                <a:cs typeface="游ゴシック"/>
              </a:rPr>
              <a:t>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付くだけなんです</a:t>
            </a:r>
            <a:r>
              <a:rPr dirty="0" sz="1050" spc="-50">
                <a:latin typeface="游ゴシック"/>
                <a:cs typeface="游ゴシック"/>
              </a:rPr>
              <a:t>。</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ウィルスに付くだけで、排除できないんですよ。</a:t>
            </a:r>
            <a:endParaRPr sz="1050">
              <a:latin typeface="游ゴシック"/>
              <a:cs typeface="游ゴシック"/>
            </a:endParaRPr>
          </a:p>
          <a:p>
            <a:pPr marL="550545" marR="673735">
              <a:lnSpc>
                <a:spcPct val="135200"/>
              </a:lnSpc>
              <a:spcBef>
                <a:spcPts val="15"/>
              </a:spcBef>
            </a:pPr>
            <a:r>
              <a:rPr dirty="0" sz="1050" spc="-20">
                <a:latin typeface="游ゴシック"/>
                <a:cs typeface="游ゴシック"/>
              </a:rPr>
              <a:t>そうすると、どうなってるかといいますと、ウイルスは二つの腕を持ってますよね。ウイルス抗体、スパイク抗体みたいな感じで大きな塊が形成されます。</a:t>
            </a:r>
            <a:endParaRPr sz="1050">
              <a:latin typeface="游ゴシック"/>
              <a:cs typeface="游ゴシック"/>
            </a:endParaRPr>
          </a:p>
          <a:p>
            <a:pPr marL="416559" marR="5080" indent="137160">
              <a:lnSpc>
                <a:spcPct val="135200"/>
              </a:lnSpc>
            </a:pPr>
            <a:r>
              <a:rPr dirty="0" sz="1050" spc="10" b="1">
                <a:latin typeface="游ゴシック"/>
                <a:cs typeface="游ゴシック"/>
              </a:rPr>
              <a:t>大きな塊が形成されたときにですね、除けないとどうなるかですよね。血栓とか詰まりじゃな</a:t>
            </a:r>
            <a:r>
              <a:rPr dirty="0" sz="1050" spc="-5" b="1">
                <a:latin typeface="游ゴシック"/>
                <a:cs typeface="游ゴシック"/>
              </a:rPr>
              <a:t>いですか</a:t>
            </a:r>
            <a:r>
              <a:rPr dirty="0" sz="1050" spc="-15">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問題は</a:t>
            </a:r>
            <a:r>
              <a:rPr dirty="0" sz="1050" spc="-10">
                <a:latin typeface="游ゴシック"/>
                <a:cs typeface="游ゴシック"/>
              </a:rPr>
              <a:t>そうなっちゃうと</a:t>
            </a:r>
            <a:r>
              <a:rPr dirty="0" sz="1050" spc="-10" b="1">
                <a:latin typeface="游ゴシック"/>
                <a:cs typeface="游ゴシック"/>
              </a:rPr>
              <a:t>発</a:t>
            </a:r>
            <a:r>
              <a:rPr dirty="0" sz="1050" spc="-20" b="1">
                <a:latin typeface="游ゴシック"/>
                <a:cs typeface="游ゴシック"/>
              </a:rPr>
              <a:t>熱</a:t>
            </a:r>
            <a:r>
              <a:rPr dirty="0" sz="1050" b="1">
                <a:latin typeface="游ゴシック"/>
                <a:cs typeface="游ゴシック"/>
              </a:rPr>
              <a:t>も</a:t>
            </a:r>
            <a:r>
              <a:rPr dirty="0" sz="1050" spc="-20" b="1">
                <a:latin typeface="游ゴシック"/>
                <a:cs typeface="游ゴシック"/>
              </a:rPr>
              <a:t>し</a:t>
            </a:r>
            <a:r>
              <a:rPr dirty="0" sz="1050" spc="-10" b="1">
                <a:latin typeface="游ゴシック"/>
                <a:cs typeface="游ゴシック"/>
              </a:rPr>
              <a:t>なくなる</a:t>
            </a:r>
            <a:r>
              <a:rPr dirty="0" sz="1050" spc="-10">
                <a:latin typeface="游ゴシック"/>
                <a:cs typeface="游ゴシック"/>
              </a:rPr>
              <a:t>んですよ</a:t>
            </a:r>
            <a:r>
              <a:rPr dirty="0" sz="1050" spc="-50">
                <a:latin typeface="游ゴシック"/>
                <a:cs typeface="游ゴシック"/>
              </a:rPr>
              <a:t>。</a:t>
            </a:r>
            <a:endParaRPr sz="1050">
              <a:latin typeface="游ゴシック"/>
              <a:cs typeface="游ゴシック"/>
            </a:endParaRPr>
          </a:p>
          <a:p>
            <a:pPr marL="416559" marR="5080" indent="133985">
              <a:lnSpc>
                <a:spcPct val="135200"/>
              </a:lnSpc>
            </a:pPr>
            <a:r>
              <a:rPr dirty="0" sz="1050" spc="-10" b="1">
                <a:latin typeface="游ゴシック"/>
                <a:cs typeface="游ゴシック"/>
              </a:rPr>
              <a:t>感染しても気がつかないまま</a:t>
            </a:r>
            <a:r>
              <a:rPr dirty="0" sz="1050" spc="-15">
                <a:latin typeface="游ゴシック"/>
                <a:cs typeface="游ゴシック"/>
              </a:rPr>
              <a:t>、ウイルスが体内に入って</a:t>
            </a:r>
            <a:r>
              <a:rPr dirty="0" sz="1050" spc="-15" b="1">
                <a:latin typeface="游ゴシック"/>
                <a:cs typeface="游ゴシック"/>
              </a:rPr>
              <a:t>ウイルスは実は増えてるんですけども</a:t>
            </a:r>
            <a:r>
              <a:rPr dirty="0" sz="1050" spc="-50">
                <a:latin typeface="游ゴシック"/>
                <a:cs typeface="游ゴシック"/>
              </a:rPr>
              <a:t>、</a:t>
            </a:r>
            <a:r>
              <a:rPr dirty="0" sz="1050" spc="-15" b="1">
                <a:latin typeface="游ゴシック"/>
                <a:cs typeface="游ゴシック"/>
              </a:rPr>
              <a:t>熱も出ない、炎症も誘導されないんだけれども実は病気なんです</a:t>
            </a:r>
            <a:r>
              <a:rPr dirty="0" sz="1050" spc="-50">
                <a:latin typeface="游ゴシック"/>
                <a:cs typeface="游ゴシック"/>
              </a:rPr>
              <a:t>。</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3462528"/>
            <a:ext cx="6300216" cy="354330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4</a:t>
            </a:r>
            <a:r>
              <a:rPr dirty="0" baseline="2645" sz="1575" spc="-37"/>
              <a:t>-</a:t>
            </a:r>
            <a:endParaRPr baseline="2645" sz="1575"/>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5</a:t>
            </a:r>
            <a:r>
              <a:rPr dirty="0" baseline="2645" sz="1575" spc="-37"/>
              <a:t>-</a:t>
            </a:r>
            <a:endParaRPr baseline="2645" sz="1575"/>
          </a:p>
        </p:txBody>
      </p:sp>
      <p:sp>
        <p:nvSpPr>
          <p:cNvPr id="2" name="object 2" descr=""/>
          <p:cNvSpPr txBox="1"/>
          <p:nvPr/>
        </p:nvSpPr>
        <p:spPr>
          <a:xfrm>
            <a:off x="706627" y="1262888"/>
            <a:ext cx="4603750" cy="184785"/>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（ｍRNA</a:t>
            </a:r>
            <a:r>
              <a:rPr dirty="0" sz="1050" spc="-15" b="1">
                <a:solidFill>
                  <a:srgbClr val="FF0000"/>
                </a:solidFill>
                <a:latin typeface="游ゴシック"/>
                <a:cs typeface="游ゴシック"/>
              </a:rPr>
              <a:t>ワクチンは遺伝子製剤、ワクチンでは無い、逆転写反応の可能性</a:t>
            </a:r>
            <a:r>
              <a:rPr dirty="0" sz="1050" spc="-50" b="1">
                <a:solidFill>
                  <a:srgbClr val="FF0000"/>
                </a:solidFill>
                <a:latin typeface="游ゴシック"/>
                <a:cs typeface="游ゴシック"/>
              </a:rPr>
              <a:t>）</a:t>
            </a:r>
            <a:endParaRPr sz="1050">
              <a:latin typeface="游ゴシック"/>
              <a:cs typeface="游ゴシック"/>
            </a:endParaRPr>
          </a:p>
        </p:txBody>
      </p:sp>
      <p:sp>
        <p:nvSpPr>
          <p:cNvPr id="3" name="object 3" descr=""/>
          <p:cNvSpPr txBox="1"/>
          <p:nvPr/>
        </p:nvSpPr>
        <p:spPr>
          <a:xfrm>
            <a:off x="706627" y="1856333"/>
            <a:ext cx="6325870" cy="5659755"/>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(1:21:20)</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あれはワクチンじゃないん</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550545" marR="201676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solidFill>
                  <a:srgbClr val="0000FF"/>
                </a:solidFill>
                <a:latin typeface="游ゴシック"/>
                <a:cs typeface="游ゴシック"/>
              </a:rPr>
              <a:t>ワクチンっていうのは免疫</a:t>
            </a:r>
            <a:r>
              <a:rPr dirty="0" sz="1050" spc="-20" b="1">
                <a:solidFill>
                  <a:srgbClr val="0000FF"/>
                </a:solidFill>
                <a:latin typeface="游ゴシック"/>
                <a:cs typeface="游ゴシック"/>
              </a:rPr>
              <a:t>を</a:t>
            </a:r>
            <a:r>
              <a:rPr dirty="0" sz="1050" b="1">
                <a:solidFill>
                  <a:srgbClr val="0000FF"/>
                </a:solidFill>
                <a:latin typeface="游ゴシック"/>
                <a:cs typeface="游ゴシック"/>
              </a:rPr>
              <a:t>抑</a:t>
            </a:r>
            <a:r>
              <a:rPr dirty="0" sz="1050" spc="-20" b="1">
                <a:solidFill>
                  <a:srgbClr val="0000FF"/>
                </a:solidFill>
                <a:latin typeface="游ゴシック"/>
                <a:cs typeface="游ゴシック"/>
              </a:rPr>
              <a:t>制</a:t>
            </a:r>
            <a:r>
              <a:rPr dirty="0" sz="1050" spc="-10" b="1">
                <a:solidFill>
                  <a:srgbClr val="0000FF"/>
                </a:solidFill>
                <a:latin typeface="游ゴシック"/>
                <a:cs typeface="游ゴシック"/>
              </a:rPr>
              <a:t>してはいけない</a:t>
            </a:r>
            <a:r>
              <a:rPr dirty="0" sz="1050" spc="-10">
                <a:latin typeface="游ゴシック"/>
                <a:cs typeface="游ゴシック"/>
              </a:rPr>
              <a:t>んですよね</a:t>
            </a:r>
            <a:r>
              <a:rPr dirty="0" sz="1050" spc="-50">
                <a:latin typeface="游ゴシック"/>
                <a:cs typeface="游ゴシック"/>
              </a:rPr>
              <a:t>。</a:t>
            </a:r>
            <a:r>
              <a:rPr dirty="0" sz="1050" spc="-10">
                <a:latin typeface="游ゴシック"/>
                <a:cs typeface="游ゴシック"/>
              </a:rPr>
              <a:t>それで</a:t>
            </a:r>
            <a:r>
              <a:rPr dirty="0" sz="1050" spc="-10" b="1">
                <a:solidFill>
                  <a:srgbClr val="0000FF"/>
                </a:solidFill>
                <a:latin typeface="游ゴシック"/>
                <a:cs typeface="游ゴシック"/>
              </a:rPr>
              <a:t>有効性が長くなければならない</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なるほど、その定義からい</a:t>
            </a:r>
            <a:r>
              <a:rPr dirty="0" sz="1050" spc="-20">
                <a:latin typeface="游ゴシック"/>
                <a:cs typeface="游ゴシック"/>
              </a:rPr>
              <a:t>う</a:t>
            </a:r>
            <a:r>
              <a:rPr dirty="0" sz="1050">
                <a:latin typeface="游ゴシック"/>
                <a:cs typeface="游ゴシック"/>
              </a:rPr>
              <a:t>と</a:t>
            </a:r>
            <a:r>
              <a:rPr dirty="0" sz="1050" spc="-20">
                <a:latin typeface="游ゴシック"/>
                <a:cs typeface="游ゴシック"/>
              </a:rPr>
              <a:t>、</a:t>
            </a:r>
            <a:r>
              <a:rPr dirty="0" sz="1050" spc="-10" b="1">
                <a:latin typeface="游ゴシック"/>
                <a:cs typeface="游ゴシック"/>
              </a:rPr>
              <a:t>ワクチン当たらない</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外れています</a:t>
            </a:r>
            <a:r>
              <a:rPr dirty="0" sz="1050" spc="-50">
                <a:latin typeface="游ゴシック"/>
                <a:cs typeface="游ゴシック"/>
              </a:rPr>
              <a:t>。</a:t>
            </a:r>
            <a:endParaRPr sz="1050">
              <a:latin typeface="游ゴシック"/>
              <a:cs typeface="游ゴシック"/>
            </a:endParaRPr>
          </a:p>
          <a:p>
            <a:pPr marL="553085" marR="5080" indent="-3175">
              <a:lnSpc>
                <a:spcPct val="135200"/>
              </a:lnSpc>
            </a:pPr>
            <a:r>
              <a:rPr dirty="0" sz="1050" spc="-10">
                <a:latin typeface="游ゴシック"/>
                <a:cs typeface="游ゴシック"/>
              </a:rPr>
              <a:t>免疫を一つの免疫、</a:t>
            </a:r>
            <a:r>
              <a:rPr dirty="0" sz="1050" spc="-15" b="1">
                <a:solidFill>
                  <a:srgbClr val="0000FF"/>
                </a:solidFill>
                <a:latin typeface="游ゴシック"/>
                <a:cs typeface="游ゴシック"/>
              </a:rPr>
              <a:t>一つのタイプの抗体だけを誘導しながら、他の免疫を抑えている</a:t>
            </a:r>
            <a:r>
              <a:rPr dirty="0" sz="1050" spc="-25">
                <a:latin typeface="游ゴシック"/>
                <a:cs typeface="游ゴシック"/>
              </a:rPr>
              <a:t>のですよ。</a:t>
            </a:r>
            <a:r>
              <a:rPr dirty="0" sz="1050">
                <a:latin typeface="游ゴシック"/>
                <a:cs typeface="游ゴシック"/>
              </a:rPr>
              <a:t>普通そういうものはワクチンというふうに言わないのですけれども</a:t>
            </a:r>
            <a:r>
              <a:rPr dirty="0" sz="1050" spc="-5" b="1">
                <a:latin typeface="游ゴシック"/>
                <a:cs typeface="游ゴシック"/>
              </a:rPr>
              <a:t>、名称をワクチンとしちゃ</a:t>
            </a:r>
            <a:endParaRPr sz="1050">
              <a:latin typeface="游ゴシック"/>
              <a:cs typeface="游ゴシック"/>
            </a:endParaRPr>
          </a:p>
          <a:p>
            <a:pPr marL="416559">
              <a:lnSpc>
                <a:spcPct val="100000"/>
              </a:lnSpc>
              <a:spcBef>
                <a:spcPts val="445"/>
              </a:spcBef>
            </a:pPr>
            <a:r>
              <a:rPr dirty="0" sz="1050" spc="-10" b="1">
                <a:latin typeface="游ゴシック"/>
                <a:cs typeface="游ゴシック"/>
              </a:rPr>
              <a:t>ったから皆さん打ったんです</a:t>
            </a:r>
            <a:r>
              <a:rPr dirty="0" sz="1050" spc="-30">
                <a:latin typeface="游ゴシック"/>
                <a:cs typeface="游ゴシック"/>
              </a:rPr>
              <a:t>よ。</a:t>
            </a:r>
            <a:endParaRPr sz="1050">
              <a:latin typeface="游ゴシック"/>
              <a:cs typeface="游ゴシック"/>
            </a:endParaRPr>
          </a:p>
          <a:p>
            <a:pPr marL="416559" marR="5080" indent="137160">
              <a:lnSpc>
                <a:spcPct val="135200"/>
              </a:lnSpc>
              <a:spcBef>
                <a:spcPts val="10"/>
              </a:spcBef>
            </a:pPr>
            <a:r>
              <a:rPr dirty="0" sz="1050" spc="20" b="1">
                <a:latin typeface="游ゴシック"/>
                <a:cs typeface="游ゴシック"/>
              </a:rPr>
              <a:t>遺伝子を使う薬</a:t>
            </a:r>
            <a:r>
              <a:rPr dirty="0" sz="1050" spc="10">
                <a:latin typeface="游ゴシック"/>
                <a:cs typeface="游ゴシック"/>
              </a:rPr>
              <a:t>だと、治療薬のような形だというような実態上ですね、そう言えば、多分皆さ</a:t>
            </a:r>
            <a:r>
              <a:rPr dirty="0" sz="1050" spc="-10">
                <a:latin typeface="游ゴシック"/>
                <a:cs typeface="游ゴシック"/>
              </a:rPr>
              <a:t>ん方は打たなかったと思うんです。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なんかすごい展開です</a:t>
            </a:r>
            <a:r>
              <a:rPr dirty="0" sz="1050" spc="-50">
                <a:latin typeface="游ゴシック"/>
                <a:cs typeface="游ゴシック"/>
              </a:rPr>
              <a:t>ね</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納豆だってほら、遺伝子が</a:t>
            </a:r>
            <a:r>
              <a:rPr dirty="0" sz="1050" spc="-20">
                <a:latin typeface="游ゴシック"/>
                <a:cs typeface="游ゴシック"/>
              </a:rPr>
              <a:t>あ</a:t>
            </a:r>
            <a:r>
              <a:rPr dirty="0" sz="1050">
                <a:latin typeface="游ゴシック"/>
                <a:cs typeface="游ゴシック"/>
              </a:rPr>
              <a:t>の</a:t>
            </a:r>
            <a:r>
              <a:rPr dirty="0" sz="1050" spc="-20">
                <a:latin typeface="游ゴシック"/>
                <a:cs typeface="游ゴシック"/>
              </a:rPr>
              <a:t>組</a:t>
            </a:r>
            <a:r>
              <a:rPr dirty="0" sz="1050" spc="-10">
                <a:latin typeface="游ゴシック"/>
                <a:cs typeface="游ゴシック"/>
              </a:rPr>
              <a:t>換え大豆って言うじゃないですか</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はい、はい、言います</a:t>
            </a:r>
            <a:r>
              <a:rPr dirty="0" sz="1050" spc="-50">
                <a:latin typeface="游ゴシック"/>
                <a:cs typeface="游ゴシック"/>
              </a:rPr>
              <a:t>。</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あなたの体が組み換えられ</a:t>
            </a:r>
            <a:r>
              <a:rPr dirty="0" sz="1050" spc="-20">
                <a:latin typeface="游ゴシック"/>
                <a:cs typeface="游ゴシック"/>
              </a:rPr>
              <a:t>る</a:t>
            </a:r>
            <a:r>
              <a:rPr dirty="0" sz="1050">
                <a:latin typeface="游ゴシック"/>
                <a:cs typeface="游ゴシック"/>
              </a:rPr>
              <a:t>可</a:t>
            </a:r>
            <a:r>
              <a:rPr dirty="0" sz="1050" spc="-20">
                <a:latin typeface="游ゴシック"/>
                <a:cs typeface="游ゴシック"/>
              </a:rPr>
              <a:t>能</a:t>
            </a:r>
            <a:r>
              <a:rPr dirty="0" sz="1050" spc="-10">
                <a:latin typeface="游ゴシック"/>
                <a:cs typeface="游ゴシック"/>
              </a:rPr>
              <a:t>性があるとすると、打たないですよね</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でも本当にパンデミックの</a:t>
            </a:r>
            <a:r>
              <a:rPr dirty="0" sz="1050" spc="-20">
                <a:latin typeface="游ゴシック"/>
                <a:cs typeface="游ゴシック"/>
              </a:rPr>
              <a:t>最</a:t>
            </a:r>
            <a:r>
              <a:rPr dirty="0" sz="1050">
                <a:latin typeface="游ゴシック"/>
                <a:cs typeface="游ゴシック"/>
              </a:rPr>
              <a:t>初</a:t>
            </a:r>
            <a:r>
              <a:rPr dirty="0" sz="1050" spc="-20">
                <a:latin typeface="游ゴシック"/>
                <a:cs typeface="游ゴシック"/>
              </a:rPr>
              <a:t>の</a:t>
            </a:r>
            <a:r>
              <a:rPr dirty="0" sz="1050" spc="-10">
                <a:latin typeface="游ゴシック"/>
                <a:cs typeface="游ゴシック"/>
              </a:rPr>
              <a:t>頃は、このワクチンによって遺伝子が組</a:t>
            </a:r>
            <a:r>
              <a:rPr dirty="0" sz="1050" spc="-20">
                <a:latin typeface="游ゴシック"/>
                <a:cs typeface="游ゴシック"/>
              </a:rPr>
              <a:t>み</a:t>
            </a:r>
            <a:r>
              <a:rPr dirty="0" sz="1050">
                <a:latin typeface="游ゴシック"/>
                <a:cs typeface="游ゴシック"/>
              </a:rPr>
              <a:t>換</a:t>
            </a:r>
            <a:r>
              <a:rPr dirty="0" sz="1050" spc="-20">
                <a:latin typeface="游ゴシック"/>
                <a:cs typeface="游ゴシック"/>
              </a:rPr>
              <a:t>え</a:t>
            </a:r>
            <a:r>
              <a:rPr dirty="0" sz="1050" spc="-10">
                <a:latin typeface="游ゴシック"/>
                <a:cs typeface="游ゴシック"/>
              </a:rPr>
              <a:t>られるとかっ</a:t>
            </a:r>
            <a:r>
              <a:rPr dirty="0" sz="1050" spc="-50">
                <a:latin typeface="游ゴシック"/>
                <a:cs typeface="游ゴシック"/>
              </a:rPr>
              <a:t>て</a:t>
            </a:r>
            <a:r>
              <a:rPr dirty="0" sz="1050" spc="-10">
                <a:latin typeface="游ゴシック"/>
                <a:cs typeface="游ゴシック"/>
              </a:rPr>
              <a:t>いうのはネットのデマだっていう・・</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56260" algn="l"/>
              </a:tabLst>
            </a:pPr>
            <a:r>
              <a:rPr dirty="0" sz="1050" b="1">
                <a:latin typeface="游ゴシック"/>
                <a:cs typeface="游ゴシック"/>
              </a:rPr>
              <a:t>村上</a:t>
            </a:r>
            <a:r>
              <a:rPr dirty="0" sz="1050" spc="-50">
                <a:latin typeface="游ゴシック"/>
                <a:cs typeface="游ゴシック"/>
              </a:rPr>
              <a:t>：</a:t>
            </a:r>
            <a:r>
              <a:rPr dirty="0" sz="1050">
                <a:latin typeface="游ゴシック"/>
                <a:cs typeface="游ゴシック"/>
              </a:rPr>
              <a:t>		ところが</a:t>
            </a:r>
            <a:r>
              <a:rPr dirty="0" sz="1050" b="1">
                <a:latin typeface="游ゴシック"/>
                <a:cs typeface="游ゴシック"/>
              </a:rPr>
              <a:t>RNAからDNAの合成反応は</a:t>
            </a:r>
            <a:r>
              <a:rPr dirty="0" sz="1050">
                <a:latin typeface="游ゴシック"/>
                <a:cs typeface="游ゴシック"/>
              </a:rPr>
              <a:t>、実は僕は、</a:t>
            </a:r>
            <a:r>
              <a:rPr dirty="0" sz="1050" b="1">
                <a:latin typeface="游ゴシック"/>
                <a:cs typeface="游ゴシック"/>
              </a:rPr>
              <a:t>相当起きてるんじゃないかと</a:t>
            </a:r>
            <a:r>
              <a:rPr dirty="0" sz="1050" spc="-10" b="1">
                <a:latin typeface="游ゴシック"/>
                <a:cs typeface="游ゴシック"/>
              </a:rPr>
              <a:t>思</a:t>
            </a:r>
            <a:r>
              <a:rPr dirty="0" sz="1050" b="1">
                <a:latin typeface="游ゴシック"/>
                <a:cs typeface="游ゴシック"/>
              </a:rPr>
              <a:t>っていて</a:t>
            </a:r>
            <a:r>
              <a:rPr dirty="0" sz="1050">
                <a:latin typeface="游ゴシック"/>
                <a:cs typeface="游ゴシック"/>
              </a:rPr>
              <a:t>、</a:t>
            </a:r>
            <a:r>
              <a:rPr dirty="0" sz="1050" spc="-50">
                <a:latin typeface="游ゴシック"/>
                <a:cs typeface="游ゴシック"/>
              </a:rPr>
              <a:t>二</a:t>
            </a:r>
            <a:r>
              <a:rPr dirty="0" sz="1050" spc="-10">
                <a:latin typeface="游ゴシック"/>
                <a:cs typeface="游ゴシック"/>
              </a:rPr>
              <a:t>つの酵素があるんですよ、実は</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10" b="1">
                <a:latin typeface="游ゴシック"/>
                <a:cs typeface="游ゴシック"/>
              </a:rPr>
              <a:t>逆転写酵素が二つ見つかっている</a:t>
            </a:r>
            <a:r>
              <a:rPr dirty="0" sz="1050" spc="-20">
                <a:latin typeface="游ゴシック"/>
                <a:cs typeface="游ゴシック"/>
              </a:rPr>
              <a:t>んです。</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二つあるって情報もなかなか広がってないんです。</a:t>
            </a:r>
            <a:endParaRPr sz="1050">
              <a:latin typeface="游ゴシック"/>
              <a:cs typeface="游ゴシック"/>
            </a:endParaRPr>
          </a:p>
          <a:p>
            <a:pPr marL="416559" marR="5080" indent="137160">
              <a:lnSpc>
                <a:spcPct val="135200"/>
              </a:lnSpc>
            </a:pPr>
            <a:r>
              <a:rPr dirty="0" sz="1050" spc="20">
                <a:latin typeface="游ゴシック"/>
                <a:cs typeface="游ゴシック"/>
              </a:rPr>
              <a:t>本来だったらば</a:t>
            </a:r>
            <a:r>
              <a:rPr dirty="0" sz="1050" spc="20" b="1">
                <a:latin typeface="游ゴシック"/>
                <a:cs typeface="游ゴシック"/>
              </a:rPr>
              <a:t>逆転写反応が生体内で普通に起こしているんですよという話</a:t>
            </a:r>
            <a:r>
              <a:rPr dirty="0" sz="1050" spc="10">
                <a:latin typeface="游ゴシック"/>
                <a:cs typeface="游ゴシック"/>
              </a:rPr>
              <a:t>は、ノーベル賞も</a:t>
            </a:r>
            <a:r>
              <a:rPr dirty="0" sz="1050" spc="-15">
                <a:latin typeface="游ゴシック"/>
                <a:cs typeface="游ゴシック"/>
              </a:rPr>
              <a:t>らってもしかるべき発見なんですけれども、状況が状況じゃないですか。</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その論文が発表されても注目されないのです。</a:t>
            </a:r>
            <a:endParaRPr sz="1050">
              <a:latin typeface="游ゴシック"/>
              <a:cs typeface="游ゴシック"/>
            </a:endParaRPr>
          </a:p>
          <a:p>
            <a:pPr marL="550545" marR="2685415">
              <a:lnSpc>
                <a:spcPct val="135200"/>
              </a:lnSpc>
              <a:spcBef>
                <a:spcPts val="10"/>
              </a:spcBef>
            </a:pPr>
            <a:r>
              <a:rPr dirty="0" sz="1050" spc="-20">
                <a:latin typeface="游ゴシック"/>
                <a:cs typeface="游ゴシック"/>
              </a:rPr>
              <a:t>私、読んでみたら、これは大変だと思いましたね。</a:t>
            </a:r>
            <a:r>
              <a:rPr dirty="0" sz="1050" spc="-15">
                <a:latin typeface="游ゴシック"/>
                <a:cs typeface="游ゴシック"/>
              </a:rPr>
              <a:t>そんなふうなことが結構あるんですよ。</a:t>
            </a:r>
            <a:endParaRPr sz="1050">
              <a:latin typeface="游ゴシック"/>
              <a:cs typeface="游ゴシック"/>
            </a:endParaRPr>
          </a:p>
        </p:txBody>
      </p:sp>
      <p:sp>
        <p:nvSpPr>
          <p:cNvPr id="4" name="object 4" descr=""/>
          <p:cNvSpPr txBox="1"/>
          <p:nvPr/>
        </p:nvSpPr>
        <p:spPr>
          <a:xfrm>
            <a:off x="706627" y="7980680"/>
            <a:ext cx="3107055" cy="184785"/>
          </a:xfrm>
          <a:prstGeom prst="rect">
            <a:avLst/>
          </a:prstGeom>
        </p:spPr>
        <p:txBody>
          <a:bodyPr wrap="square" lIns="0" tIns="11430" rIns="0" bIns="0" rtlCol="0" vert="horz">
            <a:spAutoFit/>
          </a:bodyPr>
          <a:lstStyle/>
          <a:p>
            <a:pPr marL="12700">
              <a:lnSpc>
                <a:spcPct val="100000"/>
              </a:lnSpc>
              <a:spcBef>
                <a:spcPts val="90"/>
              </a:spcBef>
            </a:pPr>
            <a:r>
              <a:rPr dirty="0" sz="1050" spc="-10" b="1">
                <a:solidFill>
                  <a:srgbClr val="FF0000"/>
                </a:solidFill>
                <a:latin typeface="游ゴシック"/>
                <a:cs typeface="游ゴシック"/>
              </a:rPr>
              <a:t>（ワクチンの問題点～⑧</a:t>
            </a:r>
            <a:r>
              <a:rPr dirty="0" sz="1050" spc="-20" b="1">
                <a:solidFill>
                  <a:srgbClr val="FF0000"/>
                </a:solidFill>
                <a:latin typeface="游ゴシック"/>
                <a:cs typeface="游ゴシック"/>
              </a:rPr>
              <a:t>スパイクタンパクの毒性</a:t>
            </a:r>
            <a:r>
              <a:rPr dirty="0" sz="1050" spc="-50" b="1">
                <a:solidFill>
                  <a:srgbClr val="FF0000"/>
                </a:solidFill>
                <a:latin typeface="游ゴシック"/>
                <a:cs typeface="游ゴシック"/>
              </a:rPr>
              <a:t>）</a:t>
            </a:r>
            <a:endParaRPr sz="1050">
              <a:latin typeface="游ゴシック"/>
              <a:cs typeface="游ゴシック"/>
            </a:endParaRPr>
          </a:p>
        </p:txBody>
      </p:sp>
      <p:sp>
        <p:nvSpPr>
          <p:cNvPr id="5" name="object 5" descr=""/>
          <p:cNvSpPr txBox="1"/>
          <p:nvPr/>
        </p:nvSpPr>
        <p:spPr>
          <a:xfrm>
            <a:off x="706627" y="8574126"/>
            <a:ext cx="4448175" cy="132588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（1:23:05)</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あの先生、そのスパイクタ</a:t>
            </a:r>
            <a:r>
              <a:rPr dirty="0" sz="1050" spc="-20">
                <a:latin typeface="游ゴシック"/>
                <a:cs typeface="游ゴシック"/>
              </a:rPr>
              <a:t>ン</a:t>
            </a:r>
            <a:r>
              <a:rPr dirty="0" sz="1050">
                <a:latin typeface="游ゴシック"/>
                <a:cs typeface="游ゴシック"/>
              </a:rPr>
              <a:t>パ</a:t>
            </a:r>
            <a:r>
              <a:rPr dirty="0" sz="1050" spc="-20">
                <a:latin typeface="游ゴシック"/>
                <a:cs typeface="游ゴシック"/>
              </a:rPr>
              <a:t>ク</a:t>
            </a:r>
            <a:r>
              <a:rPr dirty="0" sz="1050" spc="-10">
                <a:latin typeface="游ゴシック"/>
                <a:cs typeface="游ゴシック"/>
              </a:rPr>
              <a:t>自体に、有毒性があると・・</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a:t>
            </a:r>
            <a:r>
              <a:rPr dirty="0" sz="1050" spc="-50">
                <a:latin typeface="游ゴシック"/>
                <a:cs typeface="游ゴシック"/>
              </a:rPr>
              <a:t>。</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これは最初そんな話は・・</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初めは全くなかったんです</a:t>
            </a:r>
            <a:r>
              <a:rPr dirty="0" sz="1050" spc="-20">
                <a:latin typeface="游ゴシック"/>
                <a:cs typeface="游ゴシック"/>
              </a:rPr>
              <a:t>け</a:t>
            </a:r>
            <a:r>
              <a:rPr dirty="0" sz="1050">
                <a:latin typeface="游ゴシック"/>
                <a:cs typeface="游ゴシック"/>
              </a:rPr>
              <a:t>れ</a:t>
            </a:r>
            <a:r>
              <a:rPr dirty="0" sz="1050" spc="-20">
                <a:latin typeface="游ゴシック"/>
                <a:cs typeface="游ゴシック"/>
              </a:rPr>
              <a:t>ど</a:t>
            </a:r>
            <a:r>
              <a:rPr dirty="0" sz="1050" spc="-10">
                <a:latin typeface="游ゴシック"/>
                <a:cs typeface="游ゴシック"/>
              </a:rPr>
              <a:t>も</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無かったですよね</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6</a:t>
            </a:r>
            <a:r>
              <a:rPr dirty="0" baseline="2645" sz="1575" spc="-37"/>
              <a:t>-</a:t>
            </a:r>
            <a:endParaRPr baseline="2645" sz="1575"/>
          </a:p>
        </p:txBody>
      </p:sp>
      <p:sp>
        <p:nvSpPr>
          <p:cNvPr id="2" name="object 2" descr=""/>
          <p:cNvSpPr txBox="1"/>
          <p:nvPr/>
        </p:nvSpPr>
        <p:spPr>
          <a:xfrm>
            <a:off x="706627" y="989178"/>
            <a:ext cx="6325870" cy="7827009"/>
          </a:xfrm>
          <a:prstGeom prst="rect">
            <a:avLst/>
          </a:prstGeom>
        </p:spPr>
        <p:txBody>
          <a:bodyPr wrap="square" lIns="0" tIns="12700" rIns="0" bIns="0" rtlCol="0" vert="horz">
            <a:spAutoFit/>
          </a:bodyPr>
          <a:lstStyle/>
          <a:p>
            <a:pPr marL="550545" marR="1316990" indent="-538480">
              <a:lnSpc>
                <a:spcPct val="135200"/>
              </a:lnSpc>
              <a:spcBef>
                <a:spcPts val="10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ところが2020年の終わりの</a:t>
            </a:r>
            <a:r>
              <a:rPr dirty="0" sz="1050" spc="-20">
                <a:latin typeface="游ゴシック"/>
                <a:cs typeface="游ゴシック"/>
              </a:rPr>
              <a:t>辺</a:t>
            </a:r>
            <a:r>
              <a:rPr dirty="0" sz="1050" spc="-10">
                <a:latin typeface="游ゴシック"/>
                <a:cs typeface="游ゴシック"/>
              </a:rPr>
              <a:t>りに、有名なひとつの論文が出たんですよ</a:t>
            </a:r>
            <a:r>
              <a:rPr dirty="0" sz="1050" spc="-50">
                <a:latin typeface="游ゴシック"/>
                <a:cs typeface="游ゴシック"/>
              </a:rPr>
              <a:t>。</a:t>
            </a:r>
            <a:r>
              <a:rPr dirty="0" sz="1050" spc="-10">
                <a:latin typeface="游ゴシック"/>
                <a:cs typeface="游ゴシック"/>
              </a:rPr>
              <a:t>それから翌年の春ですよね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ゴールデンウィークの前に論文がもう</a:t>
            </a:r>
            <a:r>
              <a:rPr dirty="0" sz="1050" spc="-20">
                <a:latin typeface="游ゴシック"/>
                <a:cs typeface="游ゴシック"/>
              </a:rPr>
              <a:t>1</a:t>
            </a:r>
            <a:r>
              <a:rPr dirty="0" sz="1050" spc="-25">
                <a:latin typeface="游ゴシック"/>
                <a:cs typeface="游ゴシック"/>
              </a:rPr>
              <a:t>個出て、二つ出ると本当なんです、大抵ね。</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それで私は、その段階で、これはスパイクが非常に有毒な物質だというふうに思ったわけです</a:t>
            </a:r>
            <a:r>
              <a:rPr dirty="0" sz="1050" spc="-10">
                <a:latin typeface="游ゴシック"/>
                <a:cs typeface="游ゴシック"/>
              </a:rPr>
              <a:t>よね。</a:t>
            </a:r>
            <a:endParaRPr sz="1050">
              <a:latin typeface="游ゴシック"/>
              <a:cs typeface="游ゴシック"/>
            </a:endParaRPr>
          </a:p>
          <a:p>
            <a:pPr marL="416559" marR="5080" indent="137160">
              <a:lnSpc>
                <a:spcPct val="135200"/>
              </a:lnSpc>
            </a:pPr>
            <a:r>
              <a:rPr dirty="0" sz="1050" spc="10">
                <a:latin typeface="游ゴシック"/>
                <a:cs typeface="游ゴシック"/>
              </a:rPr>
              <a:t>それをメディアで発表したりしたんですけども、そのころはもう嘘だと、間違えだと、いうこ</a:t>
            </a:r>
            <a:r>
              <a:rPr dirty="0" sz="1050" spc="-10">
                <a:latin typeface="游ゴシック"/>
                <a:cs typeface="游ゴシック"/>
              </a:rPr>
              <a:t>とばっかりだったんです。</a:t>
            </a:r>
            <a:endParaRPr sz="1050">
              <a:latin typeface="游ゴシック"/>
              <a:cs typeface="游ゴシック"/>
            </a:endParaRPr>
          </a:p>
          <a:p>
            <a:pPr marL="416559" marR="5080" indent="135255">
              <a:lnSpc>
                <a:spcPts val="1720"/>
              </a:lnSpc>
              <a:spcBef>
                <a:spcPts val="120"/>
              </a:spcBef>
            </a:pPr>
            <a:r>
              <a:rPr dirty="0" sz="1050" spc="-10">
                <a:latin typeface="游ゴシック"/>
                <a:cs typeface="游ゴシック"/>
              </a:rPr>
              <a:t>今ですね、どういうふうな仕組みで有毒かという事が判っていまして、</a:t>
            </a:r>
            <a:r>
              <a:rPr dirty="0" sz="1050" spc="-10" b="1">
                <a:solidFill>
                  <a:srgbClr val="0000FF"/>
                </a:solidFill>
                <a:latin typeface="游ゴシック"/>
                <a:cs typeface="游ゴシック"/>
              </a:rPr>
              <a:t>スパイクがACE2</a:t>
            </a:r>
            <a:r>
              <a:rPr dirty="0" sz="1050" spc="-20" b="1">
                <a:solidFill>
                  <a:srgbClr val="0000FF"/>
                </a:solidFill>
                <a:latin typeface="游ゴシック"/>
                <a:cs typeface="游ゴシック"/>
              </a:rPr>
              <a:t>受容体</a:t>
            </a:r>
            <a:r>
              <a:rPr dirty="0" sz="1050" spc="-15" b="1">
                <a:solidFill>
                  <a:srgbClr val="0000FF"/>
                </a:solidFill>
                <a:latin typeface="游ゴシック"/>
                <a:cs typeface="游ゴシック"/>
              </a:rPr>
              <a:t>にくっ付くと、その塊が細胞内に入りまして、ミトコンドリアを破壊する</a:t>
            </a:r>
            <a:r>
              <a:rPr dirty="0" sz="1050" spc="-20">
                <a:latin typeface="游ゴシック"/>
                <a:cs typeface="游ゴシック"/>
              </a:rPr>
              <a:t>んです。</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ミトコンドリアを破壊する</a:t>
            </a:r>
            <a:r>
              <a:rPr dirty="0" sz="1050" spc="-20">
                <a:latin typeface="游ゴシック"/>
                <a:cs typeface="游ゴシック"/>
              </a:rPr>
              <a:t>ん</a:t>
            </a:r>
            <a:r>
              <a:rPr dirty="0" sz="1050">
                <a:latin typeface="游ゴシック"/>
                <a:cs typeface="游ゴシック"/>
              </a:rPr>
              <a:t>だ</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ミトコンドリアを破壊する</a:t>
            </a:r>
            <a:r>
              <a:rPr dirty="0" sz="1050" spc="-20">
                <a:latin typeface="游ゴシック"/>
                <a:cs typeface="游ゴシック"/>
              </a:rPr>
              <a:t>ん</a:t>
            </a:r>
            <a:r>
              <a:rPr dirty="0" sz="1050">
                <a:latin typeface="游ゴシック"/>
                <a:cs typeface="游ゴシック"/>
              </a:rPr>
              <a:t>で</a:t>
            </a:r>
            <a:r>
              <a:rPr dirty="0" sz="1050" spc="-2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550545" marR="2685415">
              <a:lnSpc>
                <a:spcPct val="135200"/>
              </a:lnSpc>
            </a:pPr>
            <a:r>
              <a:rPr dirty="0" sz="1050" spc="-10" b="1">
                <a:solidFill>
                  <a:srgbClr val="0000FF"/>
                </a:solidFill>
                <a:latin typeface="游ゴシック"/>
                <a:cs typeface="游ゴシック"/>
              </a:rPr>
              <a:t>ミトコンドリアを破壊すると細胞は死ぬ</a:t>
            </a:r>
            <a:r>
              <a:rPr dirty="0" sz="1050" spc="-30">
                <a:latin typeface="游ゴシック"/>
                <a:cs typeface="游ゴシック"/>
              </a:rPr>
              <a:t>んですよ。</a:t>
            </a:r>
            <a:r>
              <a:rPr dirty="0" sz="1050" spc="-15">
                <a:latin typeface="游ゴシック"/>
                <a:cs typeface="游ゴシック"/>
              </a:rPr>
              <a:t>と言うことが判っているのです。</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ということで、もう仕組みが明確に判っています。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では、その受容体によって</a:t>
            </a:r>
            <a:r>
              <a:rPr dirty="0" sz="1050" spc="-20">
                <a:latin typeface="游ゴシック"/>
                <a:cs typeface="游ゴシック"/>
              </a:rPr>
              <a:t>、</a:t>
            </a:r>
            <a:r>
              <a:rPr dirty="0" sz="1050">
                <a:latin typeface="游ゴシック"/>
                <a:cs typeface="游ゴシック"/>
              </a:rPr>
              <a:t>侵</a:t>
            </a:r>
            <a:r>
              <a:rPr dirty="0" sz="1050" spc="-20">
                <a:latin typeface="游ゴシック"/>
                <a:cs typeface="游ゴシック"/>
              </a:rPr>
              <a:t>入</a:t>
            </a:r>
            <a:r>
              <a:rPr dirty="0" sz="1050" spc="-10">
                <a:latin typeface="游ゴシック"/>
                <a:cs typeface="游ゴシック"/>
              </a:rPr>
              <a:t>してしまった細胞自体が死んでしまう</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死んでしまうんです</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それが心筋とかで起きるじゃないですか。</a:t>
            </a:r>
            <a:r>
              <a:rPr dirty="0" sz="1050" spc="-10" b="1">
                <a:solidFill>
                  <a:srgbClr val="0000FF"/>
                </a:solidFill>
                <a:latin typeface="游ゴシック"/>
                <a:cs typeface="游ゴシック"/>
              </a:rPr>
              <a:t>それが心筋炎</a:t>
            </a:r>
            <a:r>
              <a:rPr dirty="0" sz="1050" spc="-20">
                <a:latin typeface="游ゴシック"/>
                <a:cs typeface="游ゴシック"/>
              </a:rPr>
              <a:t>ですよ。</a:t>
            </a:r>
            <a:endParaRPr sz="1050">
              <a:latin typeface="游ゴシック"/>
              <a:cs typeface="游ゴシック"/>
            </a:endParaRPr>
          </a:p>
          <a:p>
            <a:pPr marL="416559" indent="137160">
              <a:lnSpc>
                <a:spcPct val="100000"/>
              </a:lnSpc>
              <a:spcBef>
                <a:spcPts val="445"/>
              </a:spcBef>
            </a:pPr>
            <a:r>
              <a:rPr dirty="0" sz="1050" spc="-5">
                <a:latin typeface="游ゴシック"/>
                <a:cs typeface="游ゴシック"/>
              </a:rPr>
              <a:t>もう、判っている訳だからね、どんな仕組みで副反応が発生して、どんな理由で心筋炎が発生</a:t>
            </a:r>
            <a:endParaRPr sz="1050">
              <a:latin typeface="游ゴシック"/>
              <a:cs typeface="游ゴシック"/>
            </a:endParaRPr>
          </a:p>
          <a:p>
            <a:pPr marL="416559" marR="5080">
              <a:lnSpc>
                <a:spcPct val="135200"/>
              </a:lnSpc>
              <a:spcBef>
                <a:spcPts val="10"/>
              </a:spcBef>
            </a:pPr>
            <a:r>
              <a:rPr dirty="0" sz="1050" spc="20">
                <a:latin typeface="游ゴシック"/>
                <a:cs typeface="游ゴシック"/>
              </a:rPr>
              <a:t>する、</a:t>
            </a:r>
            <a:r>
              <a:rPr dirty="0" sz="1050" spc="20" b="1">
                <a:solidFill>
                  <a:srgbClr val="0000FF"/>
                </a:solidFill>
                <a:latin typeface="游ゴシック"/>
                <a:cs typeface="游ゴシック"/>
              </a:rPr>
              <a:t>どういうふうな仕組みで血管内皮細胞がやられるかってのは判ってる</a:t>
            </a:r>
            <a:r>
              <a:rPr dirty="0" sz="1050" spc="10">
                <a:latin typeface="游ゴシック"/>
                <a:cs typeface="游ゴシック"/>
              </a:rPr>
              <a:t>んだから、やめるべ</a:t>
            </a:r>
            <a:r>
              <a:rPr dirty="0" sz="1050" spc="-10">
                <a:latin typeface="游ゴシック"/>
                <a:cs typeface="游ゴシック"/>
              </a:rPr>
              <a:t>きだと思いますよね、普通は。</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その通りですね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ところが未だに、それは冗</a:t>
            </a:r>
            <a:r>
              <a:rPr dirty="0" sz="1050" spc="-20">
                <a:latin typeface="游ゴシック"/>
                <a:cs typeface="游ゴシック"/>
              </a:rPr>
              <a:t>談</a:t>
            </a:r>
            <a:r>
              <a:rPr dirty="0" sz="1050">
                <a:latin typeface="游ゴシック"/>
                <a:cs typeface="游ゴシック"/>
              </a:rPr>
              <a:t>だ</a:t>
            </a:r>
            <a:r>
              <a:rPr dirty="0" sz="1050" spc="-20">
                <a:latin typeface="游ゴシック"/>
                <a:cs typeface="游ゴシック"/>
              </a:rPr>
              <a:t>と</a:t>
            </a:r>
            <a:r>
              <a:rPr dirty="0" sz="1050" spc="-10">
                <a:latin typeface="游ゴシック"/>
                <a:cs typeface="游ゴシック"/>
              </a:rPr>
              <a:t>か、それはデマだとか、その現象はない</a:t>
            </a:r>
            <a:r>
              <a:rPr dirty="0" sz="1050" spc="-20">
                <a:latin typeface="游ゴシック"/>
                <a:cs typeface="游ゴシック"/>
              </a:rPr>
              <a:t>と</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14"/>
              </a:spcBef>
            </a:pPr>
            <a:r>
              <a:rPr dirty="0" sz="1050" spc="15">
                <a:latin typeface="游ゴシック"/>
                <a:cs typeface="游ゴシック"/>
              </a:rPr>
              <a:t>それでね、一つ理由が分かりまして、そのような論文でも最後にね、そうは言うものの、</a:t>
            </a:r>
            <a:r>
              <a:rPr dirty="0" sz="1050" b="1">
                <a:latin typeface="游ゴシック"/>
                <a:cs typeface="游ゴシック"/>
              </a:rPr>
              <a:t>この</a:t>
            </a:r>
            <a:r>
              <a:rPr dirty="0" sz="1050" spc="-10" b="1">
                <a:latin typeface="游ゴシック"/>
                <a:cs typeface="游ゴシック"/>
              </a:rPr>
              <a:t>ワクチンでは有効だっていうふうなものが入るのです</a:t>
            </a:r>
            <a:r>
              <a:rPr dirty="0" sz="1050" spc="-15">
                <a:latin typeface="游ゴシック"/>
                <a:cs typeface="游ゴシック"/>
              </a:rPr>
              <a:t>。</a:t>
            </a:r>
            <a:endParaRPr sz="1050">
              <a:latin typeface="游ゴシック"/>
              <a:cs typeface="游ゴシック"/>
            </a:endParaRPr>
          </a:p>
          <a:p>
            <a:pPr marL="550545">
              <a:lnSpc>
                <a:spcPct val="100000"/>
              </a:lnSpc>
              <a:spcBef>
                <a:spcPts val="305"/>
              </a:spcBef>
            </a:pPr>
            <a:r>
              <a:rPr dirty="0" sz="1050" spc="-10">
                <a:latin typeface="游ゴシック"/>
                <a:cs typeface="游ゴシック"/>
              </a:rPr>
              <a:t>それは</a:t>
            </a:r>
            <a:r>
              <a:rPr dirty="0" sz="1050" spc="-15" b="1">
                <a:solidFill>
                  <a:srgbClr val="0000FF"/>
                </a:solidFill>
                <a:latin typeface="游ゴシック"/>
                <a:cs typeface="游ゴシック"/>
              </a:rPr>
              <a:t>その論文を、どうしても載せようとすると、入れなければならなかった</a:t>
            </a:r>
            <a:r>
              <a:rPr dirty="0" sz="1050" spc="-25">
                <a:latin typeface="游ゴシック"/>
                <a:cs typeface="游ゴシック"/>
              </a:rPr>
              <a:t>んで。</a:t>
            </a:r>
            <a:endParaRPr sz="1050">
              <a:latin typeface="游ゴシック"/>
              <a:cs typeface="游ゴシック"/>
            </a:endParaRPr>
          </a:p>
          <a:p>
            <a:pPr marL="416559" marR="5080" indent="137160">
              <a:lnSpc>
                <a:spcPct val="135200"/>
              </a:lnSpc>
              <a:spcBef>
                <a:spcPts val="5"/>
              </a:spcBef>
            </a:pPr>
            <a:r>
              <a:rPr dirty="0" sz="1050" spc="10">
                <a:latin typeface="游ゴシック"/>
                <a:cs typeface="游ゴシック"/>
              </a:rPr>
              <a:t>そうすると内容がわからない人たちは、あなたが紹介したその論文の最後のところにはやっぱ</a:t>
            </a:r>
            <a:r>
              <a:rPr dirty="0" sz="1050" spc="-15">
                <a:latin typeface="游ゴシック"/>
                <a:cs typeface="游ゴシック"/>
              </a:rPr>
              <a:t>りワクチン有効だと書いてるんじゃないかってことなんですけども。</a:t>
            </a:r>
            <a:endParaRPr sz="1050">
              <a:latin typeface="游ゴシック"/>
              <a:cs typeface="游ゴシック"/>
            </a:endParaRPr>
          </a:p>
          <a:p>
            <a:pPr marL="416559" marR="5080" indent="137160">
              <a:lnSpc>
                <a:spcPts val="1720"/>
              </a:lnSpc>
              <a:spcBef>
                <a:spcPts val="114"/>
              </a:spcBef>
            </a:pPr>
            <a:r>
              <a:rPr dirty="0" sz="1050" spc="20">
                <a:latin typeface="游ゴシック"/>
                <a:cs typeface="游ゴシック"/>
              </a:rPr>
              <a:t>それは普通の常識ですよね、</a:t>
            </a:r>
            <a:r>
              <a:rPr dirty="0" sz="1050" spc="20" b="1">
                <a:latin typeface="游ゴシック"/>
                <a:cs typeface="游ゴシック"/>
              </a:rPr>
              <a:t>サイエンティストとしての普通の見方ができれば</a:t>
            </a:r>
            <a:r>
              <a:rPr dirty="0" sz="1050" spc="20">
                <a:latin typeface="游ゴシック"/>
                <a:cs typeface="游ゴシック"/>
              </a:rPr>
              <a:t>、</a:t>
            </a:r>
            <a:r>
              <a:rPr dirty="0" sz="1050" spc="5" b="1">
                <a:latin typeface="游ゴシック"/>
                <a:cs typeface="游ゴシック"/>
              </a:rPr>
              <a:t>そんなことは</a:t>
            </a:r>
            <a:r>
              <a:rPr dirty="0" sz="1050" spc="-5" b="1">
                <a:latin typeface="游ゴシック"/>
                <a:cs typeface="游ゴシック"/>
              </a:rPr>
              <a:t>ないよという話なんです</a:t>
            </a:r>
            <a:r>
              <a:rPr dirty="0" sz="1050" spc="-15">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そんなこと一杯あった訳で</a:t>
            </a:r>
            <a:r>
              <a:rPr dirty="0" sz="1050" spc="-20">
                <a:latin typeface="游ゴシック"/>
                <a:cs typeface="游ゴシック"/>
              </a:rPr>
              <a:t>す</a:t>
            </a:r>
            <a:r>
              <a:rPr dirty="0" sz="1050">
                <a:latin typeface="游ゴシック"/>
                <a:cs typeface="游ゴシック"/>
              </a:rPr>
              <a:t>よ</a:t>
            </a:r>
            <a:r>
              <a:rPr dirty="0" sz="1050" spc="-20">
                <a:latin typeface="游ゴシック"/>
                <a:cs typeface="游ゴシック"/>
              </a:rPr>
              <a:t>、</a:t>
            </a:r>
            <a:r>
              <a:rPr dirty="0" sz="1050" spc="-10">
                <a:latin typeface="游ゴシック"/>
                <a:cs typeface="游ゴシック"/>
              </a:rPr>
              <a:t>実際ね</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方向性としては何が何でもｍRNA</a:t>
            </a:r>
            <a:r>
              <a:rPr dirty="0" sz="1050" spc="-25">
                <a:latin typeface="游ゴシック"/>
                <a:cs typeface="游ゴシック"/>
              </a:rPr>
              <a:t>型ワクチンを打たせたいって多かったんです</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なるほど、でもこのスパイ</a:t>
            </a:r>
            <a:r>
              <a:rPr dirty="0" sz="1050" spc="-20">
                <a:latin typeface="游ゴシック"/>
                <a:cs typeface="游ゴシック"/>
              </a:rPr>
              <a:t>ク</a:t>
            </a:r>
            <a:r>
              <a:rPr dirty="0" sz="1050">
                <a:latin typeface="游ゴシック"/>
                <a:cs typeface="游ゴシック"/>
              </a:rPr>
              <a:t>タ</a:t>
            </a:r>
            <a:r>
              <a:rPr dirty="0" sz="1050" spc="-20">
                <a:latin typeface="游ゴシック"/>
                <a:cs typeface="游ゴシック"/>
              </a:rPr>
              <a:t>ン</a:t>
            </a:r>
            <a:r>
              <a:rPr dirty="0" sz="1050" spc="-10">
                <a:latin typeface="游ゴシック"/>
                <a:cs typeface="游ゴシック"/>
              </a:rPr>
              <a:t>パクが有毒だってのは、これもなんか話</a:t>
            </a:r>
            <a:r>
              <a:rPr dirty="0" sz="1050" spc="-20">
                <a:latin typeface="游ゴシック"/>
                <a:cs typeface="游ゴシック"/>
              </a:rPr>
              <a:t>が</a:t>
            </a:r>
            <a:r>
              <a:rPr dirty="0" sz="1050">
                <a:latin typeface="游ゴシック"/>
                <a:cs typeface="游ゴシック"/>
              </a:rPr>
              <a:t>根</a:t>
            </a:r>
            <a:r>
              <a:rPr dirty="0" sz="1050" spc="-20">
                <a:latin typeface="游ゴシック"/>
                <a:cs typeface="游ゴシック"/>
              </a:rPr>
              <a:t>本</a:t>
            </a:r>
            <a:r>
              <a:rPr dirty="0" sz="1050" spc="-10">
                <a:latin typeface="游ゴシック"/>
                <a:cs typeface="游ゴシック"/>
              </a:rPr>
              <a:t>的に崩れる話</a:t>
            </a:r>
            <a:r>
              <a:rPr dirty="0" sz="1050" spc="-50">
                <a:latin typeface="游ゴシック"/>
                <a:cs typeface="游ゴシック"/>
              </a:rPr>
              <a:t>で</a:t>
            </a:r>
            <a:r>
              <a:rPr dirty="0" sz="1050" spc="-10">
                <a:latin typeface="游ゴシック"/>
                <a:cs typeface="游ゴシック"/>
              </a:rPr>
              <a:t>すね</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根本的に・・・、あのスパ</a:t>
            </a:r>
            <a:r>
              <a:rPr dirty="0" sz="1050" spc="-20">
                <a:latin typeface="游ゴシック"/>
                <a:cs typeface="游ゴシック"/>
              </a:rPr>
              <a:t>イ</a:t>
            </a:r>
            <a:r>
              <a:rPr dirty="0" sz="1050">
                <a:latin typeface="游ゴシック"/>
                <a:cs typeface="游ゴシック"/>
              </a:rPr>
              <a:t>ク</a:t>
            </a:r>
            <a:r>
              <a:rPr dirty="0" sz="1050" spc="-20">
                <a:latin typeface="游ゴシック"/>
                <a:cs typeface="游ゴシック"/>
              </a:rPr>
              <a:t>の</a:t>
            </a:r>
            <a:r>
              <a:rPr dirty="0" sz="1050" spc="-10">
                <a:latin typeface="游ゴシック"/>
                <a:cs typeface="游ゴシック"/>
              </a:rPr>
              <a:t>遺伝子を細胞に導入するじゃないですか</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b="1">
                <a:latin typeface="游ゴシック"/>
                <a:cs typeface="游ゴシック"/>
              </a:rPr>
              <a:t>細胞内で有毒な物質を作るわけですよ。良いはずないじゃないですか。</a:t>
            </a:r>
            <a:endParaRPr sz="1050">
              <a:latin typeface="游ゴシック"/>
              <a:cs typeface="游ゴシック"/>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spc="-15"/>
              <a:t>-</a:t>
            </a:r>
            <a:r>
              <a:rPr dirty="0" sz="1050" spc="-25"/>
              <a:t>4</a:t>
            </a:r>
            <a:r>
              <a:rPr dirty="0" sz="1050" spc="-25"/>
              <a:t>7</a:t>
            </a:r>
            <a:r>
              <a:rPr dirty="0" baseline="2645" sz="1575" spc="-37"/>
              <a:t>-</a:t>
            </a:r>
            <a:endParaRPr baseline="2645" sz="1575"/>
          </a:p>
        </p:txBody>
      </p:sp>
      <p:sp>
        <p:nvSpPr>
          <p:cNvPr id="2" name="object 2" descr=""/>
          <p:cNvSpPr txBox="1"/>
          <p:nvPr/>
        </p:nvSpPr>
        <p:spPr>
          <a:xfrm>
            <a:off x="706627" y="1046480"/>
            <a:ext cx="4850765" cy="184785"/>
          </a:xfrm>
          <a:prstGeom prst="rect">
            <a:avLst/>
          </a:prstGeom>
        </p:spPr>
        <p:txBody>
          <a:bodyPr wrap="square" lIns="0" tIns="12065" rIns="0" bIns="0" rtlCol="0" vert="horz">
            <a:spAutoFit/>
          </a:bodyPr>
          <a:lstStyle/>
          <a:p>
            <a:pPr marL="12700">
              <a:lnSpc>
                <a:spcPct val="100000"/>
              </a:lnSpc>
              <a:spcBef>
                <a:spcPts val="95"/>
              </a:spcBef>
            </a:pPr>
            <a:r>
              <a:rPr dirty="0" sz="1050" spc="-10" b="1">
                <a:solidFill>
                  <a:srgbClr val="FF0000"/>
                </a:solidFill>
                <a:latin typeface="游ゴシック"/>
                <a:cs typeface="游ゴシック"/>
              </a:rPr>
              <a:t>（ワクチンの問題点～⑨</a:t>
            </a:r>
            <a:r>
              <a:rPr dirty="0" sz="1050" spc="-20" b="1">
                <a:solidFill>
                  <a:srgbClr val="FF0000"/>
                </a:solidFill>
                <a:latin typeface="游ゴシック"/>
                <a:cs typeface="游ゴシック"/>
              </a:rPr>
              <a:t>脂質ナノ粒子の毒性、過剰な炎症反応と自己免疫疾患</a:t>
            </a:r>
            <a:r>
              <a:rPr dirty="0" sz="1050" spc="-50" b="1">
                <a:solidFill>
                  <a:srgbClr val="FF0000"/>
                </a:solidFill>
                <a:latin typeface="游ゴシック"/>
                <a:cs typeface="游ゴシック"/>
              </a:rPr>
              <a:t>）</a:t>
            </a:r>
            <a:endParaRPr sz="1050">
              <a:latin typeface="游ゴシック"/>
              <a:cs typeface="游ゴシック"/>
            </a:endParaRPr>
          </a:p>
        </p:txBody>
      </p:sp>
      <p:sp>
        <p:nvSpPr>
          <p:cNvPr id="3" name="object 3" descr=""/>
          <p:cNvSpPr txBox="1"/>
          <p:nvPr/>
        </p:nvSpPr>
        <p:spPr>
          <a:xfrm>
            <a:off x="706627" y="1639926"/>
            <a:ext cx="6325870" cy="8260080"/>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(1:25:50)</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もう一つ、そう言えば、先</a:t>
            </a:r>
            <a:r>
              <a:rPr dirty="0" sz="1050" spc="-20">
                <a:latin typeface="游ゴシック"/>
                <a:cs typeface="游ゴシック"/>
              </a:rPr>
              <a:t>生</a:t>
            </a:r>
            <a:r>
              <a:rPr dirty="0" sz="1050">
                <a:latin typeface="游ゴシック"/>
                <a:cs typeface="游ゴシック"/>
              </a:rPr>
              <a:t>の</a:t>
            </a:r>
            <a:r>
              <a:rPr dirty="0" sz="1050" spc="-20">
                <a:latin typeface="游ゴシック"/>
                <a:cs typeface="游ゴシック"/>
              </a:rPr>
              <a:t>お</a:t>
            </a:r>
            <a:r>
              <a:rPr dirty="0" sz="1050" spc="-10">
                <a:latin typeface="游ゴシック"/>
                <a:cs typeface="游ゴシック"/>
              </a:rPr>
              <a:t>話の中で先ほど出た</a:t>
            </a:r>
            <a:r>
              <a:rPr dirty="0" sz="1050" spc="-10" b="1">
                <a:latin typeface="游ゴシック"/>
                <a:cs typeface="游ゴシック"/>
              </a:rPr>
              <a:t>脂質ナノ粒子ってい</a:t>
            </a:r>
            <a:r>
              <a:rPr dirty="0" sz="1050" spc="-20" b="1">
                <a:latin typeface="游ゴシック"/>
                <a:cs typeface="游ゴシック"/>
              </a:rPr>
              <a:t>う</a:t>
            </a:r>
            <a:r>
              <a:rPr dirty="0" sz="1050" b="1">
                <a:latin typeface="游ゴシック"/>
                <a:cs typeface="游ゴシック"/>
              </a:rPr>
              <a:t>の</a:t>
            </a:r>
            <a:r>
              <a:rPr dirty="0" sz="1050" spc="-20" b="1">
                <a:latin typeface="游ゴシック"/>
                <a:cs typeface="游ゴシック"/>
              </a:rPr>
              <a:t>が</a:t>
            </a:r>
            <a:r>
              <a:rPr dirty="0" sz="1050" spc="-10" b="1">
                <a:latin typeface="游ゴシック"/>
                <a:cs typeface="游ゴシック"/>
              </a:rPr>
              <a:t>注射して筋肉</a:t>
            </a:r>
            <a:r>
              <a:rPr dirty="0" sz="1050" spc="-50" b="1">
                <a:latin typeface="游ゴシック"/>
                <a:cs typeface="游ゴシック"/>
              </a:rPr>
              <a:t>に</a:t>
            </a:r>
            <a:r>
              <a:rPr dirty="0" sz="1050" spc="-10" b="1">
                <a:latin typeface="游ゴシック"/>
                <a:cs typeface="游ゴシック"/>
              </a:rPr>
              <a:t>とどまらない</a:t>
            </a:r>
            <a:r>
              <a:rPr dirty="0" sz="1050" spc="-10">
                <a:latin typeface="游ゴシック"/>
                <a:cs typeface="游ゴシック"/>
              </a:rPr>
              <a:t>と・・</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それどころか全身に回るの</a:t>
            </a:r>
            <a:r>
              <a:rPr dirty="0" sz="1050" spc="-20">
                <a:latin typeface="游ゴシック"/>
                <a:cs typeface="游ゴシック"/>
              </a:rPr>
              <a:t>で</a:t>
            </a:r>
            <a:r>
              <a:rPr dirty="0" sz="105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これはナノだからですか</a:t>
            </a:r>
            <a:r>
              <a:rPr dirty="0" sz="1050" spc="-50">
                <a:latin typeface="游ゴシック"/>
                <a:cs typeface="游ゴシック"/>
              </a:rPr>
              <a:t>。</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いやじゃなくてですね、な</a:t>
            </a:r>
            <a:r>
              <a:rPr dirty="0" sz="1050" spc="-20">
                <a:latin typeface="游ゴシック"/>
                <a:cs typeface="游ゴシック"/>
              </a:rPr>
              <a:t>ん</a:t>
            </a:r>
            <a:r>
              <a:rPr dirty="0" sz="1050">
                <a:latin typeface="游ゴシック"/>
                <a:cs typeface="游ゴシック"/>
              </a:rPr>
              <a:t>て</a:t>
            </a:r>
            <a:r>
              <a:rPr dirty="0" sz="1050" spc="-20">
                <a:latin typeface="游ゴシック"/>
                <a:cs typeface="游ゴシック"/>
              </a:rPr>
              <a:t>い</a:t>
            </a:r>
            <a:r>
              <a:rPr dirty="0" sz="1050" spc="-10">
                <a:latin typeface="游ゴシック"/>
                <a:cs typeface="游ゴシック"/>
              </a:rPr>
              <a:t>うかね、そういう性質なんです</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そういう性質なんですね</a:t>
            </a:r>
            <a:r>
              <a:rPr dirty="0" sz="1050" spc="-50">
                <a:latin typeface="游ゴシック"/>
                <a:cs typeface="游ゴシック"/>
              </a:rPr>
              <a:t>。</a:t>
            </a:r>
            <a:endParaRPr sz="1050">
              <a:latin typeface="游ゴシック"/>
              <a:cs typeface="游ゴシック"/>
            </a:endParaRPr>
          </a:p>
          <a:p>
            <a:pPr marL="550545" marR="2801620" indent="-538480">
              <a:lnSpc>
                <a:spcPct val="135200"/>
              </a:lnSpc>
              <a:spcBef>
                <a:spcPts val="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打ったところには4分の1だけ</a:t>
            </a:r>
            <a:r>
              <a:rPr dirty="0" sz="1050" spc="-10">
                <a:latin typeface="游ゴシック"/>
                <a:cs typeface="游ゴシック"/>
              </a:rPr>
              <a:t>ですよ、</a:t>
            </a:r>
            <a:r>
              <a:rPr dirty="0" sz="1050" spc="-10" b="1">
                <a:latin typeface="游ゴシック"/>
                <a:cs typeface="游ゴシック"/>
              </a:rPr>
              <a:t>残る</a:t>
            </a:r>
            <a:r>
              <a:rPr dirty="0" sz="1050" spc="-10">
                <a:latin typeface="游ゴシック"/>
                <a:cs typeface="游ゴシック"/>
              </a:rPr>
              <a:t>のが</a:t>
            </a:r>
            <a:r>
              <a:rPr dirty="0" sz="1050" spc="-50">
                <a:latin typeface="游ゴシック"/>
                <a:cs typeface="游ゴシック"/>
              </a:rPr>
              <a:t>。</a:t>
            </a:r>
            <a:r>
              <a:rPr dirty="0" sz="1050" spc="-10" b="1">
                <a:latin typeface="游ゴシック"/>
                <a:cs typeface="游ゴシック"/>
              </a:rPr>
              <a:t>約七十何パーセントが全身に回る</a:t>
            </a:r>
            <a:r>
              <a:rPr dirty="0" sz="1050" spc="-10">
                <a:latin typeface="游ゴシック"/>
                <a:cs typeface="游ゴシック"/>
              </a:rPr>
              <a:t>んです</a:t>
            </a:r>
            <a:r>
              <a:rPr dirty="0" sz="1050" spc="-50">
                <a:latin typeface="游ゴシック"/>
                <a:cs typeface="游ゴシック"/>
              </a:rPr>
              <a:t>。</a:t>
            </a:r>
            <a:endParaRPr sz="1050">
              <a:latin typeface="游ゴシック"/>
              <a:cs typeface="游ゴシック"/>
            </a:endParaRPr>
          </a:p>
          <a:p>
            <a:pPr marL="550545" marR="2148840">
              <a:lnSpc>
                <a:spcPts val="1720"/>
              </a:lnSpc>
              <a:spcBef>
                <a:spcPts val="114"/>
              </a:spcBef>
            </a:pPr>
            <a:r>
              <a:rPr dirty="0" sz="1050" spc="-10">
                <a:latin typeface="游ゴシック"/>
                <a:cs typeface="游ゴシック"/>
              </a:rPr>
              <a:t>そうなると白血球、赤血球の</a:t>
            </a:r>
            <a:r>
              <a:rPr dirty="0" sz="1050" spc="-15" b="1">
                <a:solidFill>
                  <a:srgbClr val="0000FF"/>
                </a:solidFill>
                <a:latin typeface="游ゴシック"/>
                <a:cs typeface="游ゴシック"/>
              </a:rPr>
              <a:t>血管内皮に直ぐ入るんです</a:t>
            </a:r>
            <a:r>
              <a:rPr dirty="0" sz="1050" spc="-30">
                <a:latin typeface="游ゴシック"/>
                <a:cs typeface="游ゴシック"/>
              </a:rPr>
              <a:t>よ。</a:t>
            </a:r>
            <a:r>
              <a:rPr dirty="0" sz="1050" spc="-15">
                <a:latin typeface="游ゴシック"/>
                <a:cs typeface="游ゴシック"/>
              </a:rPr>
              <a:t>それが問題なんですよ</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その脂質ナノ粒子に、先ほ</a:t>
            </a:r>
            <a:r>
              <a:rPr dirty="0" sz="1050" spc="-20">
                <a:latin typeface="游ゴシック"/>
                <a:cs typeface="游ゴシック"/>
              </a:rPr>
              <a:t>ど</a:t>
            </a:r>
            <a:r>
              <a:rPr dirty="0" sz="1050">
                <a:latin typeface="游ゴシック"/>
                <a:cs typeface="游ゴシック"/>
              </a:rPr>
              <a:t>言</a:t>
            </a:r>
            <a:r>
              <a:rPr dirty="0" sz="1050" spc="-20">
                <a:latin typeface="游ゴシック"/>
                <a:cs typeface="游ゴシック"/>
              </a:rPr>
              <a:t>わ</a:t>
            </a:r>
            <a:r>
              <a:rPr dirty="0" sz="1050" spc="-10">
                <a:latin typeface="游ゴシック"/>
                <a:cs typeface="游ゴシック"/>
              </a:rPr>
              <a:t>れた炎症を・・・</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solidFill>
                  <a:srgbClr val="0000FF"/>
                </a:solidFill>
                <a:latin typeface="游ゴシック"/>
                <a:cs typeface="游ゴシック"/>
              </a:rPr>
              <a:t>炎症誘導性であり</a:t>
            </a:r>
            <a:r>
              <a:rPr dirty="0" sz="1050" spc="-10">
                <a:latin typeface="游ゴシック"/>
                <a:cs typeface="游ゴシック"/>
              </a:rPr>
              <a:t>、</a:t>
            </a:r>
            <a:r>
              <a:rPr dirty="0" sz="1050" spc="-10" b="1">
                <a:solidFill>
                  <a:srgbClr val="0000FF"/>
                </a:solidFill>
                <a:latin typeface="游ゴシック"/>
                <a:cs typeface="游ゴシック"/>
              </a:rPr>
              <a:t>免疫を</a:t>
            </a:r>
            <a:r>
              <a:rPr dirty="0" sz="1050" spc="-20" b="1">
                <a:solidFill>
                  <a:srgbClr val="0000FF"/>
                </a:solidFill>
                <a:latin typeface="游ゴシック"/>
                <a:cs typeface="游ゴシック"/>
              </a:rPr>
              <a:t>誘</a:t>
            </a:r>
            <a:r>
              <a:rPr dirty="0" sz="1050" b="1">
                <a:solidFill>
                  <a:srgbClr val="0000FF"/>
                </a:solidFill>
                <a:latin typeface="游ゴシック"/>
                <a:cs typeface="游ゴシック"/>
              </a:rPr>
              <a:t>導</a:t>
            </a:r>
            <a:r>
              <a:rPr dirty="0" sz="1050" spc="-20" b="1">
                <a:solidFill>
                  <a:srgbClr val="0000FF"/>
                </a:solidFill>
                <a:latin typeface="游ゴシック"/>
                <a:cs typeface="游ゴシック"/>
              </a:rPr>
              <a:t>す</a:t>
            </a:r>
            <a:r>
              <a:rPr dirty="0" sz="1050" spc="-10" b="1">
                <a:solidFill>
                  <a:srgbClr val="0000FF"/>
                </a:solidFill>
                <a:latin typeface="游ゴシック"/>
                <a:cs typeface="游ゴシック"/>
              </a:rPr>
              <a:t>る</a:t>
            </a:r>
            <a:r>
              <a:rPr dirty="0" sz="1050" spc="-10">
                <a:latin typeface="游ゴシック"/>
                <a:cs typeface="游ゴシック"/>
              </a:rPr>
              <a:t>んですよね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a:latin typeface="游ゴシック"/>
                <a:cs typeface="游ゴシック"/>
              </a:rPr>
              <a:t>そうなると（</a:t>
            </a:r>
            <a:r>
              <a:rPr dirty="0" sz="1050" spc="-10">
                <a:latin typeface="游ゴシック"/>
                <a:cs typeface="游ゴシック"/>
              </a:rPr>
              <a:t>スパイクタンパクで</a:t>
            </a:r>
            <a:r>
              <a:rPr dirty="0" sz="1050">
                <a:latin typeface="游ゴシック"/>
                <a:cs typeface="游ゴシック"/>
              </a:rPr>
              <a:t>）</a:t>
            </a:r>
            <a:r>
              <a:rPr dirty="0" sz="1050" spc="-35">
                <a:latin typeface="游ゴシック"/>
                <a:cs typeface="游ゴシック"/>
              </a:rPr>
              <a:t>細胞を壊しながらこれが効きますから、</a:t>
            </a:r>
            <a:r>
              <a:rPr dirty="0" sz="1050">
                <a:latin typeface="游ゴシック"/>
                <a:cs typeface="游ゴシック"/>
              </a:rPr>
              <a:t>（</a:t>
            </a:r>
            <a:r>
              <a:rPr dirty="0" sz="1050" spc="-5">
                <a:latin typeface="游ゴシック"/>
                <a:cs typeface="游ゴシック"/>
              </a:rPr>
              <a:t>壊された</a:t>
            </a:r>
            <a:r>
              <a:rPr dirty="0" sz="1050">
                <a:latin typeface="游ゴシック"/>
                <a:cs typeface="游ゴシック"/>
              </a:rPr>
              <a:t>）</a:t>
            </a:r>
            <a:r>
              <a:rPr dirty="0" sz="1050" spc="-20">
                <a:latin typeface="游ゴシック"/>
                <a:cs typeface="游ゴシック"/>
              </a:rPr>
              <a:t>細胞成</a:t>
            </a:r>
            <a:r>
              <a:rPr dirty="0" sz="1050">
                <a:latin typeface="游ゴシック"/>
                <a:cs typeface="游ゴシック"/>
              </a:rPr>
              <a:t>分が放出されたところに脂質ナノ粒子が行くと、</a:t>
            </a:r>
            <a:r>
              <a:rPr dirty="0" sz="1050" spc="-5" b="1">
                <a:latin typeface="游ゴシック"/>
                <a:cs typeface="游ゴシック"/>
              </a:rPr>
              <a:t>本来はヒトタンパク抗体が人では作られないん</a:t>
            </a:r>
            <a:endParaRPr sz="1050">
              <a:latin typeface="游ゴシック"/>
              <a:cs typeface="游ゴシック"/>
            </a:endParaRPr>
          </a:p>
          <a:p>
            <a:pPr marL="416559">
              <a:lnSpc>
                <a:spcPct val="100000"/>
              </a:lnSpc>
              <a:spcBef>
                <a:spcPts val="455"/>
              </a:spcBef>
            </a:pPr>
            <a:r>
              <a:rPr dirty="0" sz="1050" spc="-20" b="1">
                <a:latin typeface="游ゴシック"/>
                <a:cs typeface="游ゴシック"/>
              </a:rPr>
              <a:t>ですよ。</a:t>
            </a:r>
            <a:endParaRPr sz="1050">
              <a:latin typeface="游ゴシック"/>
              <a:cs typeface="游ゴシック"/>
            </a:endParaRPr>
          </a:p>
          <a:p>
            <a:pPr marL="550545" marR="3220720">
              <a:lnSpc>
                <a:spcPct val="135200"/>
              </a:lnSpc>
              <a:spcBef>
                <a:spcPts val="5"/>
              </a:spcBef>
            </a:pPr>
            <a:r>
              <a:rPr dirty="0" sz="1050" spc="-10" b="1">
                <a:solidFill>
                  <a:srgbClr val="0000FF"/>
                </a:solidFill>
                <a:latin typeface="游ゴシック"/>
                <a:cs typeface="游ゴシック"/>
              </a:rPr>
              <a:t>その（ヒトタンパク）</a:t>
            </a:r>
            <a:r>
              <a:rPr dirty="0" sz="1050" spc="-15" b="1">
                <a:solidFill>
                  <a:srgbClr val="0000FF"/>
                </a:solidFill>
                <a:latin typeface="游ゴシック"/>
                <a:cs typeface="游ゴシック"/>
              </a:rPr>
              <a:t>抗体が作られます。そうなると自己免疫疾患になるのです。</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この脂質ナノ粒子がそうや</a:t>
            </a:r>
            <a:r>
              <a:rPr dirty="0" sz="1050" spc="-20">
                <a:latin typeface="游ゴシック"/>
                <a:cs typeface="游ゴシック"/>
              </a:rPr>
              <a:t>っ</a:t>
            </a:r>
            <a:r>
              <a:rPr dirty="0" sz="1050">
                <a:latin typeface="游ゴシック"/>
                <a:cs typeface="游ゴシック"/>
              </a:rPr>
              <a:t>て</a:t>
            </a:r>
            <a:r>
              <a:rPr dirty="0" sz="1050" spc="-20">
                <a:latin typeface="游ゴシック"/>
                <a:cs typeface="游ゴシック"/>
              </a:rPr>
              <a:t>体</a:t>
            </a:r>
            <a:r>
              <a:rPr dirty="0" sz="1050" spc="-10">
                <a:latin typeface="游ゴシック"/>
                <a:cs typeface="游ゴシック"/>
              </a:rPr>
              <a:t>内を回ってるということは、これはもう</a:t>
            </a:r>
            <a:r>
              <a:rPr dirty="0" sz="1050" spc="-20">
                <a:latin typeface="游ゴシック"/>
                <a:cs typeface="游ゴシック"/>
              </a:rPr>
              <a:t>認</a:t>
            </a:r>
            <a:r>
              <a:rPr dirty="0" sz="1050">
                <a:latin typeface="游ゴシック"/>
                <a:cs typeface="游ゴシック"/>
              </a:rPr>
              <a:t>識</a:t>
            </a:r>
            <a:r>
              <a:rPr dirty="0" sz="1050" spc="-20">
                <a:latin typeface="游ゴシック"/>
                <a:cs typeface="游ゴシック"/>
              </a:rPr>
              <a:t>さ</a:t>
            </a:r>
            <a:r>
              <a:rPr dirty="0" sz="1050" spc="-10">
                <a:latin typeface="游ゴシック"/>
                <a:cs typeface="游ゴシック"/>
              </a:rPr>
              <a:t>れているんで</a:t>
            </a:r>
            <a:r>
              <a:rPr dirty="0" sz="1050" spc="-50">
                <a:latin typeface="游ゴシック"/>
                <a:cs typeface="游ゴシック"/>
              </a:rPr>
              <a:t>す</a:t>
            </a:r>
            <a:r>
              <a:rPr dirty="0" sz="1050" spc="-1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ファイザーがラットでやっ</a:t>
            </a:r>
            <a:r>
              <a:rPr dirty="0" sz="1050" spc="-20">
                <a:latin typeface="游ゴシック"/>
                <a:cs typeface="游ゴシック"/>
              </a:rPr>
              <a:t>た</a:t>
            </a:r>
            <a:r>
              <a:rPr dirty="0" sz="1050">
                <a:latin typeface="游ゴシック"/>
                <a:cs typeface="游ゴシック"/>
              </a:rPr>
              <a:t>試</a:t>
            </a:r>
            <a:r>
              <a:rPr dirty="0" sz="1050" spc="-20">
                <a:latin typeface="游ゴシック"/>
                <a:cs typeface="游ゴシック"/>
              </a:rPr>
              <a:t>験</a:t>
            </a:r>
            <a:r>
              <a:rPr dirty="0" sz="1050" spc="-10">
                <a:latin typeface="游ゴシック"/>
                <a:cs typeface="游ゴシック"/>
              </a:rPr>
              <a:t>データが載っているんですよ</a:t>
            </a:r>
            <a:r>
              <a:rPr dirty="0" sz="1050" spc="-50">
                <a:latin typeface="游ゴシック"/>
                <a:cs typeface="游ゴシック"/>
              </a:rPr>
              <a:t>。</a:t>
            </a:r>
            <a:endParaRPr sz="1050">
              <a:latin typeface="游ゴシック"/>
              <a:cs typeface="游ゴシック"/>
            </a:endParaRPr>
          </a:p>
          <a:p>
            <a:pPr marL="12700" marR="2283460" indent="537845">
              <a:lnSpc>
                <a:spcPct val="135200"/>
              </a:lnSpc>
            </a:pPr>
            <a:r>
              <a:rPr dirty="0" sz="1050" spc="-15" b="1">
                <a:latin typeface="游ゴシック"/>
                <a:cs typeface="游ゴシック"/>
              </a:rPr>
              <a:t>ファイザーが厚労省に提出した実験データに載ってます</a:t>
            </a:r>
            <a:r>
              <a:rPr dirty="0" sz="1050" spc="-50">
                <a:latin typeface="游ゴシック"/>
                <a:cs typeface="游ゴシック"/>
              </a:rPr>
              <a:t>。</a:t>
            </a:r>
            <a:r>
              <a:rPr dirty="0" sz="1050" spc="-10" b="1">
                <a:latin typeface="游ゴシック"/>
                <a:cs typeface="游ゴシック"/>
              </a:rPr>
              <a:t>及川</a:t>
            </a:r>
            <a:r>
              <a:rPr dirty="0" sz="1050" spc="-20">
                <a:latin typeface="游ゴシック"/>
                <a:cs typeface="游ゴシック"/>
              </a:rPr>
              <a:t>：なるほど</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村上</a:t>
            </a:r>
            <a:r>
              <a:rPr dirty="0" sz="1050" spc="-25">
                <a:latin typeface="游ゴシック"/>
                <a:cs typeface="游ゴシック"/>
              </a:rPr>
              <a:t>：そのデータが深い階層にあるんです。</a:t>
            </a:r>
            <a:endParaRPr sz="1050">
              <a:latin typeface="游ゴシック"/>
              <a:cs typeface="游ゴシック"/>
            </a:endParaRPr>
          </a:p>
          <a:p>
            <a:pPr marL="416559" marR="5080" indent="137160">
              <a:lnSpc>
                <a:spcPts val="1720"/>
              </a:lnSpc>
              <a:spcBef>
                <a:spcPts val="114"/>
              </a:spcBef>
            </a:pPr>
            <a:r>
              <a:rPr dirty="0" sz="1050" spc="20">
                <a:latin typeface="游ゴシック"/>
                <a:cs typeface="游ゴシック"/>
              </a:rPr>
              <a:t>厚労省の（ホームページの）</a:t>
            </a:r>
            <a:r>
              <a:rPr dirty="0" sz="1050" spc="10">
                <a:latin typeface="游ゴシック"/>
                <a:cs typeface="游ゴシック"/>
              </a:rPr>
              <a:t>データの非常に深い階層にあるので、誰かが見つけて日本から発</a:t>
            </a:r>
            <a:r>
              <a:rPr dirty="0" sz="1050" spc="-10">
                <a:latin typeface="游ゴシック"/>
                <a:cs typeface="游ゴシック"/>
              </a:rPr>
              <a:t>信したんですよ、そいつを。</a:t>
            </a:r>
            <a:endParaRPr sz="1050">
              <a:latin typeface="游ゴシック"/>
              <a:cs typeface="游ゴシック"/>
            </a:endParaRPr>
          </a:p>
          <a:p>
            <a:pPr marL="553085">
              <a:lnSpc>
                <a:spcPct val="100000"/>
              </a:lnSpc>
              <a:spcBef>
                <a:spcPts val="309"/>
              </a:spcBef>
            </a:pPr>
            <a:r>
              <a:rPr dirty="0" sz="1050" spc="-5">
                <a:latin typeface="游ゴシック"/>
                <a:cs typeface="游ゴシック"/>
              </a:rPr>
              <a:t>ヨーロッパやアメリカの人たちも引用するときには我が国の厚労省、日本の厚労省のデータだ</a:t>
            </a:r>
            <a:endParaRPr sz="1050">
              <a:latin typeface="游ゴシック"/>
              <a:cs typeface="游ゴシック"/>
            </a:endParaRPr>
          </a:p>
          <a:p>
            <a:pPr marL="416559">
              <a:lnSpc>
                <a:spcPct val="100000"/>
              </a:lnSpc>
              <a:spcBef>
                <a:spcPts val="440"/>
              </a:spcBef>
            </a:pPr>
            <a:r>
              <a:rPr dirty="0" sz="1050" spc="-15">
                <a:latin typeface="游ゴシック"/>
                <a:cs typeface="游ゴシック"/>
              </a:rPr>
              <a:t>ということで発信しています。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厚労省もそういうのは、ち</a:t>
            </a:r>
            <a:r>
              <a:rPr dirty="0" sz="1050" spc="-20">
                <a:latin typeface="游ゴシック"/>
                <a:cs typeface="游ゴシック"/>
              </a:rPr>
              <a:t>ゃ</a:t>
            </a:r>
            <a:r>
              <a:rPr dirty="0" sz="1050">
                <a:latin typeface="游ゴシック"/>
                <a:cs typeface="游ゴシック"/>
              </a:rPr>
              <a:t>ん</a:t>
            </a:r>
            <a:r>
              <a:rPr dirty="0" sz="1050" spc="-20">
                <a:latin typeface="游ゴシック"/>
                <a:cs typeface="游ゴシック"/>
              </a:rPr>
              <a:t>と</a:t>
            </a:r>
            <a:r>
              <a:rPr dirty="0" sz="1050" spc="-10">
                <a:latin typeface="游ゴシック"/>
                <a:cs typeface="游ゴシック"/>
              </a:rPr>
              <a:t>出してはいるんですね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そうです、知ってるはずな</a:t>
            </a:r>
            <a:r>
              <a:rPr dirty="0" sz="1050" spc="-20">
                <a:latin typeface="游ゴシック"/>
                <a:cs typeface="游ゴシック"/>
              </a:rPr>
              <a:t>ん</a:t>
            </a:r>
            <a:r>
              <a:rPr dirty="0" sz="1050">
                <a:latin typeface="游ゴシック"/>
                <a:cs typeface="游ゴシック"/>
              </a:rPr>
              <a:t>で</a:t>
            </a:r>
            <a:r>
              <a:rPr dirty="0" sz="1050" spc="-20">
                <a:latin typeface="游ゴシック"/>
                <a:cs typeface="游ゴシック"/>
              </a:rPr>
              <a:t>す</a:t>
            </a:r>
            <a:r>
              <a:rPr dirty="0" sz="1050" spc="-10">
                <a:latin typeface="游ゴシック"/>
                <a:cs typeface="游ゴシック"/>
              </a:rPr>
              <a:t>よね</a:t>
            </a:r>
            <a:r>
              <a:rPr dirty="0" sz="1050" spc="-50">
                <a:latin typeface="游ゴシック"/>
                <a:cs typeface="游ゴシック"/>
              </a:rPr>
              <a:t>。</a:t>
            </a:r>
            <a:endParaRPr sz="1050">
              <a:latin typeface="游ゴシック"/>
              <a:cs typeface="游ゴシック"/>
            </a:endParaRPr>
          </a:p>
          <a:p>
            <a:pPr marL="416559" marR="5080" indent="133985">
              <a:lnSpc>
                <a:spcPct val="135200"/>
              </a:lnSpc>
              <a:spcBef>
                <a:spcPts val="10"/>
              </a:spcBef>
            </a:pPr>
            <a:r>
              <a:rPr dirty="0" sz="1050" spc="-20">
                <a:latin typeface="游ゴシック"/>
                <a:cs typeface="游ゴシック"/>
              </a:rPr>
              <a:t>いやいや、なんて言いますかね、見えるというか、なんていうか、表に出てるっていうのと</a:t>
            </a:r>
            <a:r>
              <a:rPr dirty="0" sz="1050" spc="-10">
                <a:latin typeface="游ゴシック"/>
                <a:cs typeface="游ゴシック"/>
              </a:rPr>
              <a:t>（</a:t>
            </a:r>
            <a:r>
              <a:rPr dirty="0" sz="1050" spc="-50">
                <a:latin typeface="游ゴシック"/>
                <a:cs typeface="游ゴシック"/>
              </a:rPr>
              <a:t>ホ</a:t>
            </a:r>
            <a:r>
              <a:rPr dirty="0" sz="1050" spc="-10">
                <a:latin typeface="游ゴシック"/>
                <a:cs typeface="游ゴシック"/>
              </a:rPr>
              <a:t>ームページの）</a:t>
            </a:r>
            <a:r>
              <a:rPr dirty="0" sz="1050" spc="-20">
                <a:latin typeface="游ゴシック"/>
                <a:cs typeface="游ゴシック"/>
              </a:rPr>
              <a:t>深い階層にあるのって別じゃないですか。</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表面的には発表してます。</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発表してるけども、よほど（</a:t>
            </a:r>
            <a:r>
              <a:rPr dirty="0" sz="1050" spc="-15">
                <a:latin typeface="游ゴシック"/>
                <a:cs typeface="游ゴシック"/>
              </a:rPr>
              <a:t>ホームページの</a:t>
            </a:r>
            <a:r>
              <a:rPr dirty="0" sz="1050" spc="-10">
                <a:latin typeface="游ゴシック"/>
                <a:cs typeface="游ゴシック"/>
              </a:rPr>
              <a:t>）</a:t>
            </a:r>
            <a:r>
              <a:rPr dirty="0" sz="1050" spc="-15">
                <a:latin typeface="游ゴシック"/>
                <a:cs typeface="游ゴシック"/>
              </a:rPr>
              <a:t>深い階層まで行かないと見えない。</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それを、これは大変だって</a:t>
            </a:r>
            <a:r>
              <a:rPr dirty="0" sz="1050" spc="-20">
                <a:latin typeface="游ゴシック"/>
                <a:cs typeface="游ゴシック"/>
              </a:rPr>
              <a:t>先</a:t>
            </a:r>
            <a:r>
              <a:rPr dirty="0" sz="1050">
                <a:latin typeface="游ゴシック"/>
                <a:cs typeface="游ゴシック"/>
              </a:rPr>
              <a:t>生</a:t>
            </a:r>
            <a:r>
              <a:rPr dirty="0" sz="1050" spc="-20">
                <a:latin typeface="游ゴシック"/>
                <a:cs typeface="游ゴシック"/>
              </a:rPr>
              <a:t>は</a:t>
            </a:r>
            <a:r>
              <a:rPr dirty="0" sz="1050" spc="-10">
                <a:latin typeface="游ゴシック"/>
                <a:cs typeface="游ゴシック"/>
              </a:rPr>
              <a:t>これを問題視されているけれど・・</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問題視をしてましたし、よ</a:t>
            </a:r>
            <a:r>
              <a:rPr dirty="0" sz="1050" spc="-20">
                <a:latin typeface="游ゴシック"/>
                <a:cs typeface="游ゴシック"/>
              </a:rPr>
              <a:t>く</a:t>
            </a:r>
            <a:r>
              <a:rPr dirty="0" sz="1050">
                <a:latin typeface="游ゴシック"/>
                <a:cs typeface="游ゴシック"/>
              </a:rPr>
              <a:t>発</a:t>
            </a:r>
            <a:r>
              <a:rPr dirty="0" sz="1050" spc="-20">
                <a:latin typeface="游ゴシック"/>
                <a:cs typeface="游ゴシック"/>
              </a:rPr>
              <a:t>信</a:t>
            </a:r>
            <a:r>
              <a:rPr dirty="0" sz="1050" spc="-10">
                <a:latin typeface="游ゴシック"/>
                <a:cs typeface="游ゴシック"/>
              </a:rPr>
              <a:t>もしてますし</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b="1">
                <a:latin typeface="游ゴシック"/>
                <a:cs typeface="游ゴシック"/>
              </a:rPr>
              <a:t>脂質ナノ粒子の問題ですよと、これだと、ヒト抗体が人の体内で作られると自己免疫疾患です</a:t>
            </a:r>
            <a:r>
              <a:rPr dirty="0" sz="1050" spc="-5" b="1">
                <a:latin typeface="游ゴシック"/>
                <a:cs typeface="游ゴシック"/>
              </a:rPr>
              <a:t>よ</a:t>
            </a:r>
            <a:r>
              <a:rPr dirty="0" sz="1050" spc="-10">
                <a:latin typeface="游ゴシック"/>
                <a:cs typeface="游ゴシック"/>
              </a:rPr>
              <a:t>という話を言ってるんですけどもね。</a:t>
            </a:r>
            <a:endParaRPr sz="1050">
              <a:latin typeface="游ゴシック"/>
              <a:cs typeface="游ゴシック"/>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48</a:t>
            </a:r>
            <a:r>
              <a:rPr dirty="0" baseline="2645" sz="1575" spc="-37">
                <a:latin typeface="游ゴシック"/>
                <a:cs typeface="游ゴシック"/>
              </a:rPr>
              <a:t>-</a:t>
            </a:r>
            <a:endParaRPr baseline="2645" sz="1575">
              <a:latin typeface="游ゴシック"/>
              <a:cs typeface="游ゴシック"/>
            </a:endParaRPr>
          </a:p>
        </p:txBody>
      </p:sp>
      <p:sp>
        <p:nvSpPr>
          <p:cNvPr id="2" name="object 2" descr=""/>
          <p:cNvSpPr txBox="1"/>
          <p:nvPr/>
        </p:nvSpPr>
        <p:spPr>
          <a:xfrm>
            <a:off x="706627" y="989178"/>
            <a:ext cx="6325870" cy="6092825"/>
          </a:xfrm>
          <a:prstGeom prst="rect">
            <a:avLst/>
          </a:prstGeom>
        </p:spPr>
        <p:txBody>
          <a:bodyPr wrap="square" lIns="0" tIns="12700" rIns="0" bIns="0" rtlCol="0" vert="horz">
            <a:spAutoFit/>
          </a:bodyPr>
          <a:lstStyle/>
          <a:p>
            <a:pPr marL="550545" marR="3354704">
              <a:lnSpc>
                <a:spcPct val="135200"/>
              </a:lnSpc>
              <a:spcBef>
                <a:spcPts val="100"/>
              </a:spcBef>
            </a:pPr>
            <a:r>
              <a:rPr dirty="0" sz="1050" spc="-15">
                <a:latin typeface="游ゴシック"/>
                <a:cs typeface="游ゴシック"/>
              </a:rPr>
              <a:t>なかなかね、分からない人が多くてね。抗体を作った事が無いからですよ。</a:t>
            </a:r>
            <a:endParaRPr sz="1050">
              <a:latin typeface="游ゴシック"/>
              <a:cs typeface="游ゴシック"/>
            </a:endParaRPr>
          </a:p>
          <a:p>
            <a:pPr marL="416559" marR="5080" indent="137160">
              <a:lnSpc>
                <a:spcPts val="1720"/>
              </a:lnSpc>
              <a:spcBef>
                <a:spcPts val="120"/>
              </a:spcBef>
              <a:tabLst>
                <a:tab pos="5631180" algn="l"/>
              </a:tabLst>
            </a:pPr>
            <a:r>
              <a:rPr dirty="0" sz="1050">
                <a:solidFill>
                  <a:srgbClr val="0000FF"/>
                </a:solidFill>
                <a:latin typeface="游ゴシック"/>
                <a:cs typeface="游ゴシック"/>
              </a:rPr>
              <a:t>マウスに</a:t>
            </a:r>
            <a:r>
              <a:rPr dirty="0" sz="1050" b="1">
                <a:solidFill>
                  <a:srgbClr val="0000FF"/>
                </a:solidFill>
                <a:latin typeface="游ゴシック"/>
                <a:cs typeface="游ゴシック"/>
              </a:rPr>
              <a:t>強力な免疫剤</a:t>
            </a:r>
            <a:r>
              <a:rPr dirty="0" sz="1050">
                <a:solidFill>
                  <a:srgbClr val="0000FF"/>
                </a:solidFill>
                <a:latin typeface="游ゴシック"/>
                <a:cs typeface="游ゴシック"/>
              </a:rPr>
              <a:t>を注射すると</a:t>
            </a:r>
            <a:r>
              <a:rPr dirty="0" sz="1050" b="1">
                <a:solidFill>
                  <a:srgbClr val="0000FF"/>
                </a:solidFill>
                <a:latin typeface="游ゴシック"/>
                <a:cs typeface="游ゴシック"/>
              </a:rPr>
              <a:t>マウスでマウス（</a:t>
            </a:r>
            <a:r>
              <a:rPr dirty="0" u="sng" sz="1050" b="1">
                <a:solidFill>
                  <a:srgbClr val="0000FF"/>
                </a:solidFill>
                <a:uFill>
                  <a:solidFill>
                    <a:srgbClr val="0000FF"/>
                  </a:solidFill>
                </a:uFill>
                <a:latin typeface="游ゴシック"/>
                <a:cs typeface="游ゴシック"/>
              </a:rPr>
              <a:t>由来のタンパク質に対す</a:t>
            </a:r>
            <a:r>
              <a:rPr dirty="0" u="sng" sz="1050" spc="-50" b="1">
                <a:solidFill>
                  <a:srgbClr val="0000FF"/>
                </a:solidFill>
                <a:uFill>
                  <a:solidFill>
                    <a:srgbClr val="0000FF"/>
                  </a:solidFill>
                </a:uFill>
                <a:latin typeface="游ゴシック"/>
                <a:cs typeface="游ゴシック"/>
              </a:rPr>
              <a:t>る</a:t>
            </a:r>
            <a:r>
              <a:rPr dirty="0" u="sng" sz="1050" b="1">
                <a:solidFill>
                  <a:srgbClr val="0000FF"/>
                </a:solidFill>
                <a:uFill>
                  <a:solidFill>
                    <a:srgbClr val="0000FF"/>
                  </a:solidFill>
                </a:uFill>
                <a:latin typeface="游ゴシック"/>
                <a:cs typeface="游ゴシック"/>
              </a:rPr>
              <a:t>	（村上先</a:t>
            </a:r>
            <a:r>
              <a:rPr dirty="0" u="sng" sz="1050" spc="-50" b="1">
                <a:solidFill>
                  <a:srgbClr val="0000FF"/>
                </a:solidFill>
                <a:uFill>
                  <a:solidFill>
                    <a:srgbClr val="0000FF"/>
                  </a:solidFill>
                </a:uFill>
                <a:latin typeface="游ゴシック"/>
                <a:cs typeface="游ゴシック"/>
              </a:rPr>
              <a:t>生</a:t>
            </a:r>
            <a:r>
              <a:rPr dirty="0" u="sng" sz="1050" spc="500" b="1">
                <a:solidFill>
                  <a:srgbClr val="0000FF"/>
                </a:solidFill>
                <a:uFill>
                  <a:solidFill>
                    <a:srgbClr val="0000FF"/>
                  </a:solidFill>
                </a:uFill>
                <a:latin typeface="游ゴシック"/>
                <a:cs typeface="游ゴシック"/>
              </a:rPr>
              <a:t>                                     </a:t>
            </a:r>
            <a:r>
              <a:rPr dirty="0" u="sng" sz="1050" spc="-10" b="1">
                <a:solidFill>
                  <a:srgbClr val="0000FF"/>
                </a:solidFill>
                <a:uFill>
                  <a:solidFill>
                    <a:srgbClr val="0000FF"/>
                  </a:solidFill>
                </a:uFill>
                <a:latin typeface="游ゴシック"/>
                <a:cs typeface="游ゴシック"/>
              </a:rPr>
              <a:t>加筆）</a:t>
            </a:r>
            <a:r>
              <a:rPr dirty="0" sz="1050" spc="-10" b="1">
                <a:solidFill>
                  <a:srgbClr val="0000FF"/>
                </a:solidFill>
                <a:latin typeface="游ゴシック"/>
                <a:cs typeface="游ゴシック"/>
              </a:rPr>
              <a:t>の抗体が出来る</a:t>
            </a:r>
            <a:r>
              <a:rPr dirty="0" sz="1050" spc="-10">
                <a:latin typeface="游ゴシック"/>
                <a:cs typeface="游ゴシック"/>
              </a:rPr>
              <a:t>のです</a:t>
            </a:r>
            <a:r>
              <a:rPr dirty="0" sz="1050" spc="-50">
                <a:latin typeface="游ゴシック"/>
                <a:cs typeface="游ゴシック"/>
              </a:rPr>
              <a:t>。</a:t>
            </a:r>
            <a:endParaRPr sz="1050">
              <a:latin typeface="游ゴシック"/>
              <a:cs typeface="游ゴシック"/>
            </a:endParaRPr>
          </a:p>
          <a:p>
            <a:pPr marL="550545">
              <a:lnSpc>
                <a:spcPct val="100000"/>
              </a:lnSpc>
              <a:spcBef>
                <a:spcPts val="305"/>
              </a:spcBef>
            </a:pPr>
            <a:r>
              <a:rPr dirty="0" sz="1050" spc="-10" b="1">
                <a:latin typeface="游ゴシック"/>
                <a:cs typeface="游ゴシック"/>
              </a:rPr>
              <a:t>マウスでもマウスの抗体が誘導される</a:t>
            </a:r>
            <a:r>
              <a:rPr dirty="0" sz="1050" spc="-30">
                <a:latin typeface="游ゴシック"/>
                <a:cs typeface="游ゴシック"/>
              </a:rPr>
              <a:t>のです。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それは、先生がやっぱ抗体</a:t>
            </a:r>
            <a:r>
              <a:rPr dirty="0" sz="1050" spc="-20">
                <a:latin typeface="游ゴシック"/>
                <a:cs typeface="游ゴシック"/>
              </a:rPr>
              <a:t>を</a:t>
            </a:r>
            <a:r>
              <a:rPr dirty="0" sz="1050">
                <a:latin typeface="游ゴシック"/>
                <a:cs typeface="游ゴシック"/>
              </a:rPr>
              <a:t>作</a:t>
            </a:r>
            <a:r>
              <a:rPr dirty="0" sz="1050" spc="-20">
                <a:latin typeface="游ゴシック"/>
                <a:cs typeface="游ゴシック"/>
              </a:rPr>
              <a:t>っ</a:t>
            </a:r>
            <a:r>
              <a:rPr dirty="0" sz="1050" spc="-10">
                <a:latin typeface="游ゴシック"/>
                <a:cs typeface="游ゴシック"/>
              </a:rPr>
              <a:t>ているという経験がおありなんでイメー</a:t>
            </a:r>
            <a:r>
              <a:rPr dirty="0" sz="1050" spc="-20">
                <a:latin typeface="游ゴシック"/>
                <a:cs typeface="游ゴシック"/>
              </a:rPr>
              <a:t>ジ</a:t>
            </a:r>
            <a:r>
              <a:rPr dirty="0" sz="1050">
                <a:latin typeface="游ゴシック"/>
                <a:cs typeface="游ゴシック"/>
              </a:rPr>
              <a:t>で</a:t>
            </a:r>
            <a:r>
              <a:rPr dirty="0" sz="1050" spc="-20">
                <a:latin typeface="游ゴシック"/>
                <a:cs typeface="游ゴシック"/>
              </a:rPr>
              <a:t>き</a:t>
            </a:r>
            <a:r>
              <a:rPr dirty="0" sz="1050" spc="-10">
                <a:latin typeface="游ゴシック"/>
                <a:cs typeface="游ゴシック"/>
              </a:rPr>
              <a:t>るわけだ</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イメージ出来るのです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だけど、これが問題だって</a:t>
            </a:r>
            <a:r>
              <a:rPr dirty="0" sz="1050" spc="-20">
                <a:latin typeface="游ゴシック"/>
                <a:cs typeface="游ゴシック"/>
              </a:rPr>
              <a:t>こ</a:t>
            </a:r>
            <a:r>
              <a:rPr dirty="0" sz="1050">
                <a:latin typeface="游ゴシック"/>
                <a:cs typeface="游ゴシック"/>
              </a:rPr>
              <a:t>と</a:t>
            </a:r>
            <a:r>
              <a:rPr dirty="0" sz="1050" spc="-20">
                <a:latin typeface="游ゴシック"/>
                <a:cs typeface="游ゴシック"/>
              </a:rPr>
              <a:t>は</a:t>
            </a:r>
            <a:r>
              <a:rPr dirty="0" sz="1050" spc="-10">
                <a:latin typeface="游ゴシック"/>
                <a:cs typeface="游ゴシック"/>
              </a:rPr>
              <a:t>、他ではあまり言われないですよね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多分、言われてませんよね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やっぱり、でもそういう情</a:t>
            </a:r>
            <a:r>
              <a:rPr dirty="0" sz="1050" spc="-20">
                <a:latin typeface="游ゴシック"/>
                <a:cs typeface="游ゴシック"/>
              </a:rPr>
              <a:t>報</a:t>
            </a:r>
            <a:r>
              <a:rPr dirty="0" sz="1050">
                <a:latin typeface="游ゴシック"/>
                <a:cs typeface="游ゴシック"/>
              </a:rPr>
              <a:t>は</a:t>
            </a:r>
            <a:r>
              <a:rPr dirty="0" sz="1050" spc="-20">
                <a:latin typeface="游ゴシック"/>
                <a:cs typeface="游ゴシック"/>
              </a:rPr>
              <a:t>大</a:t>
            </a:r>
            <a:r>
              <a:rPr dirty="0" sz="1050" spc="-10">
                <a:latin typeface="游ゴシック"/>
                <a:cs typeface="游ゴシック"/>
              </a:rPr>
              <a:t>事ですね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情報がどう流れるかって非</a:t>
            </a:r>
            <a:r>
              <a:rPr dirty="0" sz="1050" spc="-20">
                <a:latin typeface="游ゴシック"/>
                <a:cs typeface="游ゴシック"/>
              </a:rPr>
              <a:t>常</a:t>
            </a:r>
            <a:r>
              <a:rPr dirty="0" sz="1050">
                <a:latin typeface="游ゴシック"/>
                <a:cs typeface="游ゴシック"/>
              </a:rPr>
              <a:t>に</a:t>
            </a:r>
            <a:r>
              <a:rPr dirty="0" sz="1050" spc="-20">
                <a:latin typeface="游ゴシック"/>
                <a:cs typeface="游ゴシック"/>
              </a:rPr>
              <a:t>・</a:t>
            </a:r>
            <a:r>
              <a:rPr dirty="0" sz="1050" spc="-10">
                <a:latin typeface="游ゴシック"/>
                <a:cs typeface="游ゴシック"/>
              </a:rPr>
              <a:t>・</a:t>
            </a:r>
            <a:r>
              <a:rPr dirty="0" sz="1050" spc="-50">
                <a:latin typeface="游ゴシック"/>
                <a:cs typeface="游ゴシック"/>
              </a:rPr>
              <a:t>・</a:t>
            </a:r>
            <a:endParaRPr sz="1050">
              <a:latin typeface="游ゴシック"/>
              <a:cs typeface="游ゴシック"/>
            </a:endParaRPr>
          </a:p>
          <a:p>
            <a:pPr marL="550545" marR="2418715" indent="-538480">
              <a:lnSpc>
                <a:spcPct val="135200"/>
              </a:lnSpc>
              <a:spcBef>
                <a:spcPts val="1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先生、今後、村上先生がこ</a:t>
            </a:r>
            <a:r>
              <a:rPr dirty="0" sz="1050" spc="-20">
                <a:latin typeface="游ゴシック"/>
                <a:cs typeface="游ゴシック"/>
              </a:rPr>
              <a:t>う</a:t>
            </a:r>
            <a:r>
              <a:rPr dirty="0" sz="1050">
                <a:latin typeface="游ゴシック"/>
                <a:cs typeface="游ゴシック"/>
              </a:rPr>
              <a:t>い</a:t>
            </a:r>
            <a:r>
              <a:rPr dirty="0" sz="1050" spc="-20">
                <a:latin typeface="游ゴシック"/>
                <a:cs typeface="游ゴシック"/>
              </a:rPr>
              <a:t>う</a:t>
            </a:r>
            <a:r>
              <a:rPr dirty="0" sz="1050" spc="-10">
                <a:latin typeface="游ゴシック"/>
                <a:cs typeface="游ゴシック"/>
              </a:rPr>
              <a:t>真実の発信をですね</a:t>
            </a:r>
            <a:r>
              <a:rPr dirty="0" sz="1050" spc="-50">
                <a:latin typeface="游ゴシック"/>
                <a:cs typeface="游ゴシック"/>
              </a:rPr>
              <a:t>。</a:t>
            </a:r>
            <a:r>
              <a:rPr dirty="0" sz="1050" spc="-10">
                <a:latin typeface="游ゴシック"/>
                <a:cs typeface="游ゴシック"/>
              </a:rPr>
              <a:t>兎に角、我々民間の間に広げいてっ</a:t>
            </a:r>
            <a:r>
              <a:rPr dirty="0" sz="1050" spc="-50">
                <a:latin typeface="游ゴシック"/>
                <a:cs typeface="游ゴシック"/>
              </a:rPr>
              <a:t>て</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民間の意識を変えるしかな</a:t>
            </a:r>
            <a:r>
              <a:rPr dirty="0" sz="1050" spc="-20">
                <a:latin typeface="游ゴシック"/>
                <a:cs typeface="游ゴシック"/>
              </a:rPr>
              <a:t>い</a:t>
            </a:r>
            <a:r>
              <a:rPr dirty="0" sz="1050">
                <a:latin typeface="游ゴシック"/>
                <a:cs typeface="游ゴシック"/>
              </a:rPr>
              <a:t>か</a:t>
            </a:r>
            <a:r>
              <a:rPr dirty="0" sz="1050" spc="-20">
                <a:latin typeface="游ゴシック"/>
                <a:cs typeface="游ゴシック"/>
              </a:rPr>
              <a:t>な</a:t>
            </a:r>
            <a:r>
              <a:rPr dirty="0" sz="1050" spc="-10">
                <a:latin typeface="游ゴシック"/>
                <a:cs typeface="游ゴシック"/>
              </a:rPr>
              <a:t>と思うんですよね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だから私としてもね、やっ</a:t>
            </a:r>
            <a:r>
              <a:rPr dirty="0" sz="1050" spc="-20">
                <a:latin typeface="游ゴシック"/>
                <a:cs typeface="游ゴシック"/>
              </a:rPr>
              <a:t>た</a:t>
            </a:r>
            <a:r>
              <a:rPr dirty="0" sz="1050">
                <a:latin typeface="游ゴシック"/>
                <a:cs typeface="游ゴシック"/>
              </a:rPr>
              <a:t>と</a:t>
            </a:r>
            <a:r>
              <a:rPr dirty="0" sz="1050" spc="-20">
                <a:latin typeface="游ゴシック"/>
                <a:cs typeface="游ゴシック"/>
              </a:rPr>
              <a:t>こ</a:t>
            </a:r>
            <a:r>
              <a:rPr dirty="0" sz="1050" spc="-10">
                <a:latin typeface="游ゴシック"/>
                <a:cs typeface="游ゴシック"/>
              </a:rPr>
              <a:t>ろで別にメリットがあるかというと無い</a:t>
            </a:r>
            <a:r>
              <a:rPr dirty="0" sz="1050" spc="-20">
                <a:latin typeface="游ゴシック"/>
                <a:cs typeface="游ゴシック"/>
              </a:rPr>
              <a:t>わ</a:t>
            </a:r>
            <a:r>
              <a:rPr dirty="0" sz="1050">
                <a:latin typeface="游ゴシック"/>
                <a:cs typeface="游ゴシック"/>
              </a:rPr>
              <a:t>け</a:t>
            </a:r>
            <a:r>
              <a:rPr dirty="0" sz="1050" spc="-20">
                <a:latin typeface="游ゴシック"/>
                <a:cs typeface="游ゴシック"/>
              </a:rPr>
              <a:t>で</a:t>
            </a:r>
            <a:r>
              <a:rPr dirty="0" sz="1050" spc="-10">
                <a:latin typeface="游ゴシック"/>
                <a:cs typeface="游ゴシック"/>
              </a:rPr>
              <a:t>すし</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25">
                <a:latin typeface="游ゴシック"/>
                <a:cs typeface="游ゴシック"/>
              </a:rPr>
              <a:t>目立てば目立つほどですね、逆にマズいかなというふうに思うこともあるのですけれども。</a:t>
            </a:r>
            <a:endParaRPr sz="1050">
              <a:latin typeface="游ゴシック"/>
              <a:cs typeface="游ゴシック"/>
            </a:endParaRPr>
          </a:p>
          <a:p>
            <a:pPr marL="550545">
              <a:lnSpc>
                <a:spcPct val="100000"/>
              </a:lnSpc>
              <a:spcBef>
                <a:spcPts val="445"/>
              </a:spcBef>
            </a:pPr>
            <a:r>
              <a:rPr dirty="0" sz="1050" spc="-15" b="1">
                <a:latin typeface="游ゴシック"/>
                <a:cs typeface="游ゴシック"/>
              </a:rPr>
              <a:t>私も研究者として知ってしまったんで、この事実をね、言わないわけにはいかないし</a:t>
            </a:r>
            <a:r>
              <a:rPr dirty="0" sz="1050" spc="-50">
                <a:latin typeface="游ゴシック"/>
                <a:cs typeface="游ゴシック"/>
              </a:rPr>
              <a:t>。</a:t>
            </a:r>
            <a:endParaRPr sz="1050">
              <a:latin typeface="游ゴシック"/>
              <a:cs typeface="游ゴシック"/>
            </a:endParaRPr>
          </a:p>
          <a:p>
            <a:pPr marL="12700" marR="253365" indent="537845">
              <a:lnSpc>
                <a:spcPct val="135200"/>
              </a:lnSpc>
              <a:tabLst>
                <a:tab pos="548640" algn="l"/>
              </a:tabLst>
            </a:pPr>
            <a:r>
              <a:rPr dirty="0" sz="1050" spc="-10" b="1">
                <a:latin typeface="游ゴシック"/>
                <a:cs typeface="游ゴシック"/>
              </a:rPr>
              <a:t>私が発信することで1人でも2</a:t>
            </a:r>
            <a:r>
              <a:rPr dirty="0" sz="1050" b="1">
                <a:latin typeface="游ゴシック"/>
                <a:cs typeface="游ゴシック"/>
              </a:rPr>
              <a:t>人</a:t>
            </a:r>
            <a:r>
              <a:rPr dirty="0" sz="1050" spc="-20" b="1">
                <a:latin typeface="游ゴシック"/>
                <a:cs typeface="游ゴシック"/>
              </a:rPr>
              <a:t>で</a:t>
            </a:r>
            <a:r>
              <a:rPr dirty="0" sz="1050" spc="-10" b="1">
                <a:latin typeface="游ゴシック"/>
                <a:cs typeface="游ゴシック"/>
              </a:rPr>
              <a:t>もですね、接種して来なくなる人が減れ</a:t>
            </a:r>
            <a:r>
              <a:rPr dirty="0" sz="1050" spc="-20" b="1">
                <a:latin typeface="游ゴシック"/>
                <a:cs typeface="游ゴシック"/>
              </a:rPr>
              <a:t>ば</a:t>
            </a:r>
            <a:r>
              <a:rPr dirty="0" sz="1050" b="1">
                <a:latin typeface="游ゴシック"/>
                <a:cs typeface="游ゴシック"/>
              </a:rPr>
              <a:t>と</a:t>
            </a:r>
            <a:r>
              <a:rPr dirty="0" sz="1050" spc="-20" b="1">
                <a:latin typeface="游ゴシック"/>
                <a:cs typeface="游ゴシック"/>
              </a:rPr>
              <a:t>思</a:t>
            </a:r>
            <a:r>
              <a:rPr dirty="0" sz="1050" b="1">
                <a:latin typeface="游ゴシック"/>
                <a:cs typeface="游ゴシック"/>
              </a:rPr>
              <a:t>う</a:t>
            </a:r>
            <a:r>
              <a:rPr dirty="0" sz="1050" spc="-20" b="1">
                <a:latin typeface="游ゴシック"/>
                <a:cs typeface="游ゴシック"/>
              </a:rPr>
              <a:t>ん</a:t>
            </a:r>
            <a:r>
              <a:rPr dirty="0" sz="1050" spc="-10" b="1">
                <a:latin typeface="游ゴシック"/>
                <a:cs typeface="游ゴシック"/>
              </a:rPr>
              <a:t>です</a:t>
            </a:r>
            <a:r>
              <a:rPr dirty="0" sz="1050" spc="-50" b="1">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本当ですね</a:t>
            </a:r>
            <a:r>
              <a:rPr dirty="0" sz="1050" spc="-50">
                <a:latin typeface="游ゴシック"/>
                <a:cs typeface="游ゴシック"/>
              </a:rPr>
              <a:t>。</a:t>
            </a:r>
            <a:endParaRPr sz="1050">
              <a:latin typeface="游ゴシック"/>
              <a:cs typeface="游ゴシック"/>
            </a:endParaRPr>
          </a:p>
          <a:p>
            <a:pPr marL="416559" marR="5080" indent="137160">
              <a:lnSpc>
                <a:spcPts val="1720"/>
              </a:lnSpc>
              <a:spcBef>
                <a:spcPts val="114"/>
              </a:spcBef>
            </a:pPr>
            <a:r>
              <a:rPr dirty="0" sz="1050" spc="10">
                <a:latin typeface="游ゴシック"/>
                <a:cs typeface="游ゴシック"/>
              </a:rPr>
              <a:t>ということで今日も、村上先生、今までもいろんな発信されてきたんですけれども、そういう</a:t>
            </a:r>
            <a:r>
              <a:rPr dirty="0" sz="1050" spc="-10">
                <a:latin typeface="游ゴシック"/>
                <a:cs typeface="游ゴシック"/>
              </a:rPr>
              <a:t>お話を伺う機会がありました。</a:t>
            </a:r>
            <a:endParaRPr sz="1050">
              <a:latin typeface="游ゴシック"/>
              <a:cs typeface="游ゴシック"/>
            </a:endParaRPr>
          </a:p>
          <a:p>
            <a:pPr marL="553085">
              <a:lnSpc>
                <a:spcPct val="100000"/>
              </a:lnSpc>
              <a:spcBef>
                <a:spcPts val="305"/>
              </a:spcBef>
            </a:pPr>
            <a:r>
              <a:rPr dirty="0" sz="1050" spc="-5">
                <a:latin typeface="游ゴシック"/>
                <a:cs typeface="游ゴシック"/>
              </a:rPr>
              <a:t>先生また、別の形でまた、いろいろと伺いたいと思いますので、今回本当にありがとうござい</a:t>
            </a:r>
            <a:endParaRPr sz="1050">
              <a:latin typeface="游ゴシック"/>
              <a:cs typeface="游ゴシック"/>
            </a:endParaRPr>
          </a:p>
          <a:p>
            <a:pPr marL="416559">
              <a:lnSpc>
                <a:spcPct val="100000"/>
              </a:lnSpc>
              <a:spcBef>
                <a:spcPts val="445"/>
              </a:spcBef>
            </a:pPr>
            <a:r>
              <a:rPr dirty="0" sz="1050" spc="-20">
                <a:latin typeface="游ゴシック"/>
                <a:cs typeface="游ゴシック"/>
              </a:rPr>
              <a:t>ました。</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どういたしまして、宜しく</a:t>
            </a:r>
            <a:r>
              <a:rPr dirty="0" sz="1050" spc="-20">
                <a:latin typeface="游ゴシック"/>
                <a:cs typeface="游ゴシック"/>
              </a:rPr>
              <a:t>お</a:t>
            </a:r>
            <a:r>
              <a:rPr dirty="0" sz="1050">
                <a:latin typeface="游ゴシック"/>
                <a:cs typeface="游ゴシック"/>
              </a:rPr>
              <a:t>願</a:t>
            </a:r>
            <a:r>
              <a:rPr dirty="0" sz="1050" spc="-20">
                <a:latin typeface="游ゴシック"/>
                <a:cs typeface="游ゴシック"/>
              </a:rPr>
              <a:t>い</a:t>
            </a:r>
            <a:r>
              <a:rPr dirty="0" sz="1050" spc="-10">
                <a:latin typeface="游ゴシック"/>
                <a:cs typeface="游ゴシック"/>
              </a:rPr>
              <a:t>します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ありがとうございました</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7547864"/>
            <a:ext cx="2505075" cy="184785"/>
          </a:xfrm>
          <a:prstGeom prst="rect">
            <a:avLst/>
          </a:prstGeom>
        </p:spPr>
        <p:txBody>
          <a:bodyPr wrap="square" lIns="0" tIns="11430" rIns="0" bIns="0" rtlCol="0" vert="horz">
            <a:spAutoFit/>
          </a:bodyPr>
          <a:lstStyle/>
          <a:p>
            <a:pPr marL="12700">
              <a:lnSpc>
                <a:spcPct val="100000"/>
              </a:lnSpc>
              <a:spcBef>
                <a:spcPts val="90"/>
              </a:spcBef>
            </a:pPr>
            <a:r>
              <a:rPr dirty="0" sz="1050" spc="-10">
                <a:latin typeface="游ゴシック"/>
                <a:cs typeface="游ゴシック"/>
              </a:rPr>
              <a:t>（</a:t>
            </a:r>
            <a:r>
              <a:rPr dirty="0" sz="1050" spc="-10" b="1">
                <a:latin typeface="游ゴシック"/>
                <a:cs typeface="游ゴシック"/>
              </a:rPr>
              <a:t>追加編</a:t>
            </a:r>
            <a:r>
              <a:rPr dirty="0" sz="1050" spc="-545">
                <a:latin typeface="游ゴシック"/>
                <a:cs typeface="游ゴシック"/>
              </a:rPr>
              <a:t>）</a:t>
            </a:r>
            <a:r>
              <a:rPr dirty="0" sz="1050" spc="-15">
                <a:latin typeface="游ゴシック"/>
                <a:cs typeface="游ゴシック"/>
              </a:rPr>
              <a:t>【インタビュー録音再生終了】</a:t>
            </a:r>
            <a:endParaRPr sz="1050">
              <a:latin typeface="游ゴシック"/>
              <a:cs typeface="游ゴシック"/>
            </a:endParaRPr>
          </a:p>
        </p:txBody>
      </p:sp>
      <p:sp>
        <p:nvSpPr>
          <p:cNvPr id="4" name="object 4" descr=""/>
          <p:cNvSpPr txBox="1"/>
          <p:nvPr/>
        </p:nvSpPr>
        <p:spPr>
          <a:xfrm>
            <a:off x="706627" y="8141310"/>
            <a:ext cx="6325870" cy="1758314"/>
          </a:xfrm>
          <a:prstGeom prst="rect">
            <a:avLst/>
          </a:prstGeom>
        </p:spPr>
        <p:txBody>
          <a:bodyPr wrap="square" lIns="0" tIns="69215" rIns="0" bIns="0" rtlCol="0" vert="horz">
            <a:spAutoFit/>
          </a:bodyPr>
          <a:lstStyle/>
          <a:p>
            <a:pPr marL="12700">
              <a:lnSpc>
                <a:spcPct val="100000"/>
              </a:lnSpc>
              <a:spcBef>
                <a:spcPts val="545"/>
              </a:spcBef>
            </a:pPr>
            <a:r>
              <a:rPr dirty="0" sz="1050" spc="-10">
                <a:latin typeface="游ゴシック"/>
                <a:cs typeface="游ゴシック"/>
              </a:rPr>
              <a:t>(1:29:54)</a:t>
            </a:r>
            <a:endParaRPr sz="1050">
              <a:latin typeface="游ゴシック"/>
              <a:cs typeface="游ゴシック"/>
            </a:endParaRPr>
          </a:p>
          <a:p>
            <a:pPr marL="550545" marR="6350" indent="-53848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はい、皆さん、ちょっとす</a:t>
            </a:r>
            <a:r>
              <a:rPr dirty="0" sz="1050" spc="-20">
                <a:latin typeface="游ゴシック"/>
                <a:cs typeface="游ゴシック"/>
              </a:rPr>
              <a:t>ご</a:t>
            </a:r>
            <a:r>
              <a:rPr dirty="0" sz="1050">
                <a:latin typeface="游ゴシック"/>
                <a:cs typeface="游ゴシック"/>
              </a:rPr>
              <a:t>い</a:t>
            </a:r>
            <a:r>
              <a:rPr dirty="0" sz="1050" spc="-20">
                <a:latin typeface="游ゴシック"/>
                <a:cs typeface="游ゴシック"/>
              </a:rPr>
              <a:t>内</a:t>
            </a:r>
            <a:r>
              <a:rPr dirty="0" sz="1050" spc="-10">
                <a:latin typeface="游ゴシック"/>
                <a:cs typeface="游ゴシック"/>
              </a:rPr>
              <a:t>容で、皆さんのちょっと感想を一言ずつ</a:t>
            </a:r>
            <a:r>
              <a:rPr dirty="0" sz="1050" spc="-20">
                <a:latin typeface="游ゴシック"/>
                <a:cs typeface="游ゴシック"/>
              </a:rPr>
              <a:t>お</a:t>
            </a:r>
            <a:r>
              <a:rPr dirty="0" sz="1050">
                <a:latin typeface="游ゴシック"/>
                <a:cs typeface="游ゴシック"/>
              </a:rPr>
              <a:t>聞</a:t>
            </a:r>
            <a:r>
              <a:rPr dirty="0" sz="1050" spc="-20">
                <a:latin typeface="游ゴシック"/>
                <a:cs typeface="游ゴシック"/>
              </a:rPr>
              <a:t>き</a:t>
            </a:r>
            <a:r>
              <a:rPr dirty="0" sz="1050" spc="-10">
                <a:latin typeface="游ゴシック"/>
                <a:cs typeface="游ゴシック"/>
              </a:rPr>
              <a:t>したいですね</a:t>
            </a:r>
            <a:r>
              <a:rPr dirty="0" sz="1050" spc="-50">
                <a:latin typeface="游ゴシック"/>
                <a:cs typeface="游ゴシック"/>
              </a:rPr>
              <a:t>。</a:t>
            </a:r>
            <a:r>
              <a:rPr dirty="0" sz="1050" spc="-10">
                <a:latin typeface="游ゴシック"/>
                <a:cs typeface="游ゴシック"/>
              </a:rPr>
              <a:t>いけのりさん、Elikaさん：華さんの順番でいきましょ</a:t>
            </a:r>
            <a:r>
              <a:rPr dirty="0" sz="1050" spc="-20">
                <a:latin typeface="游ゴシック"/>
                <a:cs typeface="游ゴシック"/>
              </a:rPr>
              <a:t>う</a:t>
            </a:r>
            <a:r>
              <a:rPr dirty="0" sz="1050">
                <a:latin typeface="游ゴシック"/>
                <a:cs typeface="游ゴシック"/>
              </a:rPr>
              <a:t>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817244" algn="l"/>
              </a:tabLst>
            </a:pPr>
            <a:r>
              <a:rPr dirty="0" sz="1050" spc="-10" b="1">
                <a:latin typeface="游ゴシック"/>
                <a:cs typeface="游ゴシック"/>
              </a:rPr>
              <a:t>いけのり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行きましょうか</a:t>
            </a:r>
            <a:r>
              <a:rPr dirty="0" sz="1050" spc="-50">
                <a:latin typeface="游ゴシック"/>
                <a:cs typeface="游ゴシック"/>
              </a:rPr>
              <a:t>。</a:t>
            </a:r>
            <a:endParaRPr sz="1050">
              <a:latin typeface="游ゴシック"/>
              <a:cs typeface="游ゴシック"/>
            </a:endParaRPr>
          </a:p>
          <a:p>
            <a:pPr marL="553085" marR="5080" indent="-3175">
              <a:lnSpc>
                <a:spcPts val="1720"/>
              </a:lnSpc>
              <a:spcBef>
                <a:spcPts val="114"/>
              </a:spcBef>
            </a:pPr>
            <a:r>
              <a:rPr dirty="0" sz="1050" spc="-25">
                <a:latin typeface="游ゴシック"/>
                <a:cs typeface="游ゴシック"/>
              </a:rPr>
              <a:t>私は元々ウイルスの概念を何か遺伝情報が入ったカプセルみたいな感じに考えてきたんですよ。</a:t>
            </a:r>
            <a:r>
              <a:rPr dirty="0" sz="1050" spc="-5">
                <a:latin typeface="游ゴシック"/>
                <a:cs typeface="游ゴシック"/>
              </a:rPr>
              <a:t>それで、それをもとに考えると今回のワクチンって呼ばれてるものって、ものすごく不完全な</a:t>
            </a:r>
            <a:endParaRPr sz="1050">
              <a:latin typeface="游ゴシック"/>
              <a:cs typeface="游ゴシック"/>
            </a:endParaRPr>
          </a:p>
          <a:p>
            <a:pPr marL="416559">
              <a:lnSpc>
                <a:spcPct val="100000"/>
              </a:lnSpc>
              <a:spcBef>
                <a:spcPts val="305"/>
              </a:spcBef>
            </a:pPr>
            <a:r>
              <a:rPr dirty="0" sz="1050" spc="-15">
                <a:latin typeface="游ゴシック"/>
                <a:cs typeface="游ゴシック"/>
              </a:rPr>
              <a:t>ウイルスみたいなイメージだったんですよ。</a:t>
            </a:r>
            <a:endParaRPr sz="1050">
              <a:latin typeface="游ゴシック"/>
              <a:cs typeface="游ゴシック"/>
            </a:endParaRPr>
          </a:p>
          <a:p>
            <a:pPr marL="553085">
              <a:lnSpc>
                <a:spcPct val="100000"/>
              </a:lnSpc>
              <a:spcBef>
                <a:spcPts val="445"/>
              </a:spcBef>
            </a:pPr>
            <a:r>
              <a:rPr dirty="0" sz="1050" b="1">
                <a:latin typeface="游ゴシック"/>
                <a:cs typeface="游ゴシック"/>
              </a:rPr>
              <a:t>毒しか生まない部分だけの遺伝子を持ってるカプセルを大量にいきなり注射する</a:t>
            </a:r>
            <a:r>
              <a:rPr dirty="0" sz="1050" spc="-10">
                <a:latin typeface="游ゴシック"/>
                <a:cs typeface="游ゴシック"/>
              </a:rPr>
              <a:t>と、だから、</a:t>
            </a:r>
            <a:endParaRPr sz="1050">
              <a:latin typeface="游ゴシック"/>
              <a:cs typeface="游ゴシック"/>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49</a:t>
            </a:r>
            <a:r>
              <a:rPr dirty="0" baseline="2645" sz="1575" spc="-37">
                <a:latin typeface="游ゴシック"/>
                <a:cs typeface="游ゴシック"/>
              </a:rPr>
              <a:t>-</a:t>
            </a:r>
            <a:endParaRPr baseline="2645" sz="1575">
              <a:latin typeface="游ゴシック"/>
              <a:cs typeface="游ゴシック"/>
            </a:endParaRPr>
          </a:p>
        </p:txBody>
      </p:sp>
      <p:sp>
        <p:nvSpPr>
          <p:cNvPr id="2" name="object 2" descr=""/>
          <p:cNvSpPr txBox="1"/>
          <p:nvPr/>
        </p:nvSpPr>
        <p:spPr>
          <a:xfrm>
            <a:off x="706627" y="989178"/>
            <a:ext cx="6325870" cy="8910320"/>
          </a:xfrm>
          <a:prstGeom prst="rect">
            <a:avLst/>
          </a:prstGeom>
        </p:spPr>
        <p:txBody>
          <a:bodyPr wrap="square" lIns="0" tIns="69215" rIns="0" bIns="0" rtlCol="0" vert="horz">
            <a:spAutoFit/>
          </a:bodyPr>
          <a:lstStyle/>
          <a:p>
            <a:pPr marL="416559">
              <a:lnSpc>
                <a:spcPct val="100000"/>
              </a:lnSpc>
              <a:spcBef>
                <a:spcPts val="545"/>
              </a:spcBef>
            </a:pPr>
            <a:r>
              <a:rPr dirty="0" sz="1050" spc="-20">
                <a:latin typeface="游ゴシック"/>
                <a:cs typeface="游ゴシック"/>
              </a:rPr>
              <a:t>何かそういう考えが合っていたんだなっていうのが、今回百パーセントありました。</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817244" algn="l"/>
              </a:tabLst>
            </a:pPr>
            <a:r>
              <a:rPr dirty="0" sz="1050" spc="-10" b="1">
                <a:latin typeface="游ゴシック"/>
                <a:cs typeface="游ゴシック"/>
              </a:rPr>
              <a:t>いけのり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だから、こういうイメ</a:t>
            </a:r>
            <a:r>
              <a:rPr dirty="0" sz="1050" spc="-20">
                <a:latin typeface="游ゴシック"/>
                <a:cs typeface="游ゴシック"/>
              </a:rPr>
              <a:t>ー</a:t>
            </a:r>
            <a:r>
              <a:rPr dirty="0" sz="1050">
                <a:latin typeface="游ゴシック"/>
                <a:cs typeface="游ゴシック"/>
              </a:rPr>
              <a:t>ジ</a:t>
            </a:r>
            <a:r>
              <a:rPr dirty="0" sz="1050" spc="-20">
                <a:latin typeface="游ゴシック"/>
                <a:cs typeface="游ゴシック"/>
              </a:rPr>
              <a:t>を</a:t>
            </a:r>
            <a:r>
              <a:rPr dirty="0" sz="1050" spc="-10">
                <a:latin typeface="游ゴシック"/>
                <a:cs typeface="游ゴシック"/>
              </a:rPr>
              <a:t>持ってほしいなと思いました</a:t>
            </a:r>
            <a:r>
              <a:rPr dirty="0" sz="1050" spc="-50">
                <a:latin typeface="游ゴシック"/>
                <a:cs typeface="游ゴシック"/>
              </a:rPr>
              <a:t>。</a:t>
            </a:r>
            <a:endParaRPr sz="1050">
              <a:latin typeface="游ゴシック"/>
              <a:cs typeface="游ゴシック"/>
            </a:endParaRPr>
          </a:p>
          <a:p>
            <a:pPr marL="12700">
              <a:lnSpc>
                <a:spcPct val="100000"/>
              </a:lnSpc>
              <a:spcBef>
                <a:spcPts val="459"/>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Elikaさんはどうですか</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98805" algn="l"/>
              </a:tabLst>
            </a:pPr>
            <a:r>
              <a:rPr dirty="0" sz="1050" spc="-10" b="1">
                <a:latin typeface="游ゴシック"/>
                <a:cs typeface="游ゴシック"/>
              </a:rPr>
              <a:t>Elika</a:t>
            </a:r>
            <a:r>
              <a:rPr dirty="0" sz="1050" spc="-10">
                <a:latin typeface="游ゴシック"/>
                <a:cs typeface="游ゴシック"/>
              </a:rPr>
              <a:t>：</a:t>
            </a:r>
            <a:r>
              <a:rPr dirty="0" sz="1050">
                <a:latin typeface="游ゴシック"/>
                <a:cs typeface="游ゴシック"/>
              </a:rPr>
              <a:t>	</a:t>
            </a:r>
            <a:r>
              <a:rPr dirty="0" sz="1050" spc="-25">
                <a:latin typeface="游ゴシック"/>
                <a:cs typeface="游ゴシック"/>
              </a:rPr>
              <a:t>はい。</a:t>
            </a:r>
            <a:endParaRPr sz="1050">
              <a:latin typeface="游ゴシック"/>
              <a:cs typeface="游ゴシック"/>
            </a:endParaRPr>
          </a:p>
          <a:p>
            <a:pPr algn="just" marL="416559" marR="5080" indent="137160">
              <a:lnSpc>
                <a:spcPct val="135200"/>
              </a:lnSpc>
            </a:pPr>
            <a:r>
              <a:rPr dirty="0" sz="1050" spc="10">
                <a:latin typeface="游ゴシック"/>
                <a:cs typeface="游ゴシック"/>
              </a:rPr>
              <a:t>もう、あの衝撃的なのが、サラサラさらっと重ねられた、はい皆さん、この衝撃度をきちんと皆さんが、どれだけ酷いことが行われてるのかってことを、是非、ちょっとこう、何度か聞いて</a:t>
            </a:r>
            <a:r>
              <a:rPr dirty="0" sz="1050" spc="20">
                <a:latin typeface="游ゴシック"/>
                <a:cs typeface="游ゴシック"/>
              </a:rPr>
              <a:t>いただいて理解していただけたらなと思ったんですが、</a:t>
            </a:r>
            <a:r>
              <a:rPr dirty="0" sz="1050" spc="10" b="1">
                <a:latin typeface="游ゴシック"/>
                <a:cs typeface="游ゴシック"/>
              </a:rPr>
              <a:t>逆転写酵素ですかね、二つ見つかってて</a:t>
            </a:r>
            <a:endParaRPr sz="1050">
              <a:latin typeface="游ゴシック"/>
              <a:cs typeface="游ゴシック"/>
            </a:endParaRPr>
          </a:p>
          <a:p>
            <a:pPr marL="416559">
              <a:lnSpc>
                <a:spcPct val="100000"/>
              </a:lnSpc>
              <a:spcBef>
                <a:spcPts val="459"/>
              </a:spcBef>
            </a:pPr>
            <a:r>
              <a:rPr dirty="0" sz="1050" spc="-15" b="1">
                <a:latin typeface="游ゴシック"/>
                <a:cs typeface="游ゴシック"/>
              </a:rPr>
              <a:t>ノーベル賞級のことだけれども。</a:t>
            </a:r>
            <a:endParaRPr sz="1050">
              <a:latin typeface="游ゴシック"/>
              <a:cs typeface="游ゴシック"/>
            </a:endParaRPr>
          </a:p>
          <a:p>
            <a:pPr marL="553085">
              <a:lnSpc>
                <a:spcPct val="100000"/>
              </a:lnSpc>
              <a:spcBef>
                <a:spcPts val="440"/>
              </a:spcBef>
            </a:pPr>
            <a:r>
              <a:rPr dirty="0" sz="1050" b="1">
                <a:latin typeface="游ゴシック"/>
                <a:cs typeface="游ゴシック"/>
              </a:rPr>
              <a:t>今のご時世だから表にあまり出てこなくて騒がれない</a:t>
            </a:r>
            <a:r>
              <a:rPr dirty="0" sz="1050" spc="-5">
                <a:latin typeface="游ゴシック"/>
                <a:cs typeface="游ゴシック"/>
              </a:rPr>
              <a:t>うところとか、なかなか聞く機会ないの</a:t>
            </a:r>
            <a:endParaRPr sz="1050">
              <a:latin typeface="游ゴシック"/>
              <a:cs typeface="游ゴシック"/>
            </a:endParaRPr>
          </a:p>
          <a:p>
            <a:pPr marL="416559">
              <a:lnSpc>
                <a:spcPct val="100000"/>
              </a:lnSpc>
              <a:spcBef>
                <a:spcPts val="445"/>
              </a:spcBef>
            </a:pPr>
            <a:r>
              <a:rPr dirty="0" sz="1050" spc="-10">
                <a:latin typeface="游ゴシック"/>
                <a:cs typeface="游ゴシック"/>
              </a:rPr>
              <a:t>で</a:t>
            </a:r>
            <a:endParaRPr sz="1050">
              <a:latin typeface="游ゴシック"/>
              <a:cs typeface="游ゴシック"/>
            </a:endParaRPr>
          </a:p>
          <a:p>
            <a:pPr marL="550545">
              <a:lnSpc>
                <a:spcPct val="100000"/>
              </a:lnSpc>
              <a:spcBef>
                <a:spcPts val="445"/>
              </a:spcBef>
            </a:pPr>
            <a:r>
              <a:rPr dirty="0" sz="1050" spc="-15">
                <a:latin typeface="游ゴシック"/>
                <a:cs typeface="游ゴシック"/>
              </a:rPr>
              <a:t>はい、勉強になりました。</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本当にそうですね</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本当はスゴいことをさらっと、そうなんだけど、世の中でそう思われてないっていうのが現実</a:t>
            </a:r>
            <a:r>
              <a:rPr dirty="0" sz="1050" spc="-10">
                <a:latin typeface="游ゴシック"/>
                <a:cs typeface="游ゴシック"/>
              </a:rPr>
              <a:t>かもしれませんね</a:t>
            </a:r>
            <a:endParaRPr sz="1050">
              <a:latin typeface="游ゴシック"/>
              <a:cs typeface="游ゴシック"/>
            </a:endParaRPr>
          </a:p>
          <a:p>
            <a:pPr marL="12700" marR="4514215">
              <a:lnSpc>
                <a:spcPct val="135200"/>
              </a:lnSpc>
              <a:tabLst>
                <a:tab pos="280670" algn="l"/>
                <a:tab pos="548640" algn="l"/>
                <a:tab pos="598805" algn="l"/>
              </a:tabLst>
            </a:pPr>
            <a:r>
              <a:rPr dirty="0" sz="1050" spc="-10" b="1">
                <a:latin typeface="游ゴシック"/>
                <a:cs typeface="游ゴシック"/>
              </a:rPr>
              <a:t>Elika</a:t>
            </a:r>
            <a:r>
              <a:rPr dirty="0" sz="1050" spc="-10">
                <a:latin typeface="游ゴシック"/>
                <a:cs typeface="游ゴシック"/>
              </a:rPr>
              <a:t>：</a:t>
            </a:r>
            <a:r>
              <a:rPr dirty="0" sz="1050">
                <a:latin typeface="游ゴシック"/>
                <a:cs typeface="游ゴシック"/>
              </a:rPr>
              <a:t>		</a:t>
            </a:r>
            <a:r>
              <a:rPr dirty="0" sz="1050" spc="-20">
                <a:latin typeface="游ゴシック"/>
                <a:cs typeface="游ゴシック"/>
              </a:rPr>
              <a:t>は</a:t>
            </a:r>
            <a:r>
              <a:rPr dirty="0" sz="1050">
                <a:latin typeface="游ゴシック"/>
                <a:cs typeface="游ゴシック"/>
              </a:rPr>
              <a:t>い</a:t>
            </a:r>
            <a:r>
              <a:rPr dirty="0" sz="1050" spc="-20">
                <a:latin typeface="游ゴシック"/>
                <a:cs typeface="游ゴシック"/>
              </a:rPr>
              <a:t>、</a:t>
            </a:r>
            <a:r>
              <a:rPr dirty="0" sz="1050" spc="-10">
                <a:latin typeface="游ゴシック"/>
                <a:cs typeface="游ゴシック"/>
              </a:rPr>
              <a:t>そうですね</a:t>
            </a:r>
            <a:r>
              <a:rPr dirty="0" sz="1050" spc="-5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華さんどうですか</a:t>
            </a:r>
            <a:r>
              <a:rPr dirty="0" sz="1050" spc="-50">
                <a:latin typeface="游ゴシック"/>
                <a:cs typeface="游ゴシック"/>
              </a:rPr>
              <a:t>。</a:t>
            </a: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本当に、今ここで聞いてらっしゃる皆さんというのはね、本当に勉強してらっしゃる方が多い</a:t>
            </a:r>
            <a:r>
              <a:rPr dirty="0" sz="1050" spc="-10">
                <a:latin typeface="游ゴシック"/>
                <a:cs typeface="游ゴシック"/>
              </a:rPr>
              <a:t>ので。</a:t>
            </a:r>
            <a:endParaRPr sz="1050">
              <a:latin typeface="游ゴシック"/>
              <a:cs typeface="游ゴシック"/>
            </a:endParaRPr>
          </a:p>
          <a:p>
            <a:pPr marL="416559" marR="5080" indent="137160">
              <a:lnSpc>
                <a:spcPct val="135200"/>
              </a:lnSpc>
            </a:pPr>
            <a:r>
              <a:rPr dirty="0" sz="1050" spc="10">
                <a:latin typeface="游ゴシック"/>
                <a:cs typeface="游ゴシック"/>
              </a:rPr>
              <a:t>村上先生もかなり前から発信されてましたし、皆さん、発信内容、今日の内容の中の概要は、</a:t>
            </a:r>
            <a:r>
              <a:rPr dirty="0" sz="1050" spc="-15">
                <a:latin typeface="游ゴシック"/>
                <a:cs typeface="游ゴシック"/>
              </a:rPr>
              <a:t>大体皆さんわかってる内容だと思うんですね。</a:t>
            </a:r>
            <a:endParaRPr sz="1050">
              <a:latin typeface="游ゴシック"/>
              <a:cs typeface="游ゴシック"/>
            </a:endParaRPr>
          </a:p>
          <a:p>
            <a:pPr marL="416559" marR="5080" indent="137160">
              <a:lnSpc>
                <a:spcPts val="1720"/>
              </a:lnSpc>
              <a:spcBef>
                <a:spcPts val="120"/>
              </a:spcBef>
            </a:pPr>
            <a:r>
              <a:rPr dirty="0" sz="1050" spc="10">
                <a:latin typeface="游ゴシック"/>
                <a:cs typeface="游ゴシック"/>
              </a:rPr>
              <a:t>ところがこの村上先生の生の声で、しかもその細部にわたってお話を聞くと、全然また違う、</a:t>
            </a:r>
            <a:r>
              <a:rPr dirty="0" sz="1050" spc="-10">
                <a:latin typeface="游ゴシック"/>
                <a:cs typeface="游ゴシック"/>
              </a:rPr>
              <a:t>あの説得力っていうんですかね、</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そうですね</a:t>
            </a:r>
            <a:r>
              <a:rPr dirty="0" sz="1050" spc="-50">
                <a:latin typeface="游ゴシック"/>
                <a:cs typeface="游ゴシック"/>
              </a:rPr>
              <a:t>。</a:t>
            </a:r>
            <a:endParaRPr sz="1050">
              <a:latin typeface="游ゴシック"/>
              <a:cs typeface="游ゴシック"/>
            </a:endParaRPr>
          </a:p>
          <a:p>
            <a:pPr marL="550545" marR="2418715" indent="-538480">
              <a:lnSpc>
                <a:spcPct val="135200"/>
              </a:lnSpc>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本当に納得する、なんかス</a:t>
            </a:r>
            <a:r>
              <a:rPr dirty="0" sz="1050" spc="-20">
                <a:latin typeface="游ゴシック"/>
                <a:cs typeface="游ゴシック"/>
              </a:rPr>
              <a:t>ト</a:t>
            </a:r>
            <a:r>
              <a:rPr dirty="0" sz="1050">
                <a:latin typeface="游ゴシック"/>
                <a:cs typeface="游ゴシック"/>
              </a:rPr>
              <a:t>ー</a:t>
            </a:r>
            <a:r>
              <a:rPr dirty="0" sz="1050" spc="-20">
                <a:latin typeface="游ゴシック"/>
                <a:cs typeface="游ゴシック"/>
              </a:rPr>
              <a:t>ン</a:t>
            </a:r>
            <a:r>
              <a:rPr dirty="0" sz="1050" spc="-10">
                <a:latin typeface="游ゴシック"/>
                <a:cs typeface="游ゴシック"/>
              </a:rPr>
              <a:t>と落ちて来ますよね</a:t>
            </a:r>
            <a:r>
              <a:rPr dirty="0" sz="1050" spc="-50">
                <a:latin typeface="游ゴシック"/>
                <a:cs typeface="游ゴシック"/>
              </a:rPr>
              <a:t>。</a:t>
            </a:r>
            <a:r>
              <a:rPr dirty="0" sz="1050" spc="-10">
                <a:latin typeface="游ゴシック"/>
                <a:cs typeface="游ゴシック"/>
              </a:rPr>
              <a:t>ですから、</a:t>
            </a:r>
            <a:r>
              <a:rPr dirty="0" sz="1050" spc="-10" b="1">
                <a:latin typeface="游ゴシック"/>
                <a:cs typeface="游ゴシック"/>
              </a:rPr>
              <a:t>もう本当に人工ウイルスで間</a:t>
            </a:r>
            <a:r>
              <a:rPr dirty="0" sz="1050" spc="-20" b="1">
                <a:latin typeface="游ゴシック"/>
                <a:cs typeface="游ゴシック"/>
              </a:rPr>
              <a:t>違</a:t>
            </a:r>
            <a:r>
              <a:rPr dirty="0" sz="1050" spc="-10" b="1">
                <a:latin typeface="游ゴシック"/>
                <a:cs typeface="游ゴシック"/>
              </a:rPr>
              <a:t>いない</a:t>
            </a:r>
            <a:r>
              <a:rPr dirty="0" sz="1050" spc="-50" b="1">
                <a:latin typeface="游ゴシック"/>
                <a:cs typeface="游ゴシック"/>
              </a:rPr>
              <a:t>。</a:t>
            </a:r>
            <a:endParaRPr sz="1050">
              <a:latin typeface="游ゴシック"/>
              <a:cs typeface="游ゴシック"/>
            </a:endParaRPr>
          </a:p>
          <a:p>
            <a:pPr marL="550545">
              <a:lnSpc>
                <a:spcPct val="100000"/>
              </a:lnSpc>
              <a:spcBef>
                <a:spcPts val="445"/>
              </a:spcBef>
            </a:pPr>
            <a:r>
              <a:rPr dirty="0" sz="1050" spc="-15" b="1">
                <a:latin typeface="游ゴシック"/>
                <a:cs typeface="游ゴシック"/>
              </a:rPr>
              <a:t>そもそもワクチンではない。</a:t>
            </a:r>
            <a:endParaRPr sz="1050">
              <a:latin typeface="游ゴシック"/>
              <a:cs typeface="游ゴシック"/>
            </a:endParaRPr>
          </a:p>
          <a:p>
            <a:pPr marL="550545" marR="3354704">
              <a:lnSpc>
                <a:spcPct val="135200"/>
              </a:lnSpc>
              <a:spcBef>
                <a:spcPts val="10"/>
              </a:spcBef>
            </a:pPr>
            <a:r>
              <a:rPr dirty="0" sz="1050" spc="-15" b="1">
                <a:latin typeface="游ゴシック"/>
                <a:cs typeface="游ゴシック"/>
              </a:rPr>
              <a:t>何も本当に何もしなくて良かったんだ。打てば打つほど感染する。</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打たないと収束する</a:t>
            </a:r>
            <a:r>
              <a:rPr dirty="0" sz="1050" spc="-30">
                <a:latin typeface="游ゴシック"/>
                <a:cs typeface="游ゴシック"/>
              </a:rPr>
              <a:t>と。</a:t>
            </a:r>
            <a:endParaRPr sz="1050">
              <a:latin typeface="游ゴシック"/>
              <a:cs typeface="游ゴシック"/>
            </a:endParaRPr>
          </a:p>
          <a:p>
            <a:pPr marL="550545" marR="273050">
              <a:lnSpc>
                <a:spcPct val="135200"/>
              </a:lnSpc>
            </a:pPr>
            <a:r>
              <a:rPr dirty="0" sz="1050" spc="-25">
                <a:latin typeface="游ゴシック"/>
                <a:cs typeface="游ゴシック"/>
              </a:rPr>
              <a:t>それから、ただ、ここまで打ってしまったので、もうそう簡単には終わることができない。</a:t>
            </a:r>
            <a:r>
              <a:rPr dirty="0" sz="1050" spc="-20">
                <a:latin typeface="游ゴシック"/>
                <a:cs typeface="游ゴシック"/>
              </a:rPr>
              <a:t>これからはとにかく医薬品が大事であると。</a:t>
            </a:r>
            <a:endParaRPr sz="1050">
              <a:latin typeface="游ゴシック"/>
              <a:cs typeface="游ゴシック"/>
            </a:endParaRPr>
          </a:p>
          <a:p>
            <a:pPr algn="just" marL="416559" marR="5080" indent="137160">
              <a:lnSpc>
                <a:spcPct val="135200"/>
              </a:lnSpc>
              <a:spcBef>
                <a:spcPts val="15"/>
              </a:spcBef>
            </a:pPr>
            <a:r>
              <a:rPr dirty="0" sz="1050" spc="35">
                <a:latin typeface="游ゴシック"/>
                <a:cs typeface="游ゴシック"/>
              </a:rPr>
              <a:t>その他に、この付録のところがまたすごい内容が濃かったと思うんですけれど。 </a:t>
            </a:r>
            <a:r>
              <a:rPr dirty="0" sz="1050" spc="10" b="1">
                <a:latin typeface="游ゴシック"/>
                <a:cs typeface="游ゴシック"/>
              </a:rPr>
              <a:t>有害事象の</a:t>
            </a:r>
            <a:r>
              <a:rPr dirty="0" sz="1050" spc="20" b="1">
                <a:latin typeface="游ゴシック"/>
                <a:cs typeface="游ゴシック"/>
              </a:rPr>
              <a:t>メカニズム</a:t>
            </a:r>
            <a:r>
              <a:rPr dirty="0" sz="1050" spc="20">
                <a:latin typeface="游ゴシック"/>
                <a:cs typeface="游ゴシック"/>
              </a:rPr>
              <a:t>ですとか、この</a:t>
            </a:r>
            <a:r>
              <a:rPr dirty="0" sz="1050" spc="20" b="1">
                <a:latin typeface="游ゴシック"/>
                <a:cs typeface="游ゴシック"/>
              </a:rPr>
              <a:t>スパイクがなぜ危険なのかってメカニズム</a:t>
            </a:r>
            <a:r>
              <a:rPr dirty="0" sz="1050" spc="20">
                <a:latin typeface="游ゴシック"/>
                <a:cs typeface="游ゴシック"/>
              </a:rPr>
              <a:t>、</a:t>
            </a:r>
            <a:r>
              <a:rPr dirty="0" sz="1050" spc="10" b="1">
                <a:latin typeface="游ゴシック"/>
                <a:cs typeface="游ゴシック"/>
              </a:rPr>
              <a:t>自己免疫疾患のメカニズ</a:t>
            </a:r>
            <a:r>
              <a:rPr dirty="0" sz="1050" spc="-5" b="1">
                <a:latin typeface="游ゴシック"/>
                <a:cs typeface="游ゴシック"/>
              </a:rPr>
              <a:t>ム</a:t>
            </a:r>
            <a:r>
              <a:rPr dirty="0" sz="1050" spc="-10">
                <a:latin typeface="游ゴシック"/>
                <a:cs typeface="游ゴシック"/>
              </a:rPr>
              <a:t>、全て語ってらして、</a:t>
            </a:r>
            <a:endParaRPr sz="1050">
              <a:latin typeface="游ゴシック"/>
              <a:cs typeface="游ゴシック"/>
            </a:endParaRPr>
          </a:p>
          <a:p>
            <a:pPr marL="416559" marR="5080" indent="137160">
              <a:lnSpc>
                <a:spcPct val="135200"/>
              </a:lnSpc>
            </a:pPr>
            <a:r>
              <a:rPr dirty="0" sz="1050" spc="10">
                <a:latin typeface="游ゴシック"/>
                <a:cs typeface="游ゴシック"/>
              </a:rPr>
              <a:t>しかもその推進派が私達を言い負かすときに、この論文の最後にこう書いてあるじゃないか、</a:t>
            </a:r>
            <a:r>
              <a:rPr dirty="0" sz="1050" spc="-15">
                <a:latin typeface="游ゴシック"/>
                <a:cs typeface="游ゴシック"/>
              </a:rPr>
              <a:t>ワクチンを推奨してるじゃないかと、必ずそう言って攻撃してきますよね。</a:t>
            </a:r>
            <a:endParaRPr sz="1050">
              <a:latin typeface="游ゴシック"/>
              <a:cs typeface="游ゴシック"/>
            </a:endParaRPr>
          </a:p>
          <a:p>
            <a:pPr marL="416559" marR="5080" indent="137160">
              <a:lnSpc>
                <a:spcPct val="135200"/>
              </a:lnSpc>
              <a:spcBef>
                <a:spcPts val="10"/>
              </a:spcBef>
            </a:pPr>
            <a:r>
              <a:rPr dirty="0" sz="1050" spc="20">
                <a:latin typeface="游ゴシック"/>
                <a:cs typeface="游ゴシック"/>
              </a:rPr>
              <a:t>それが実はそうではないんだと、</a:t>
            </a:r>
            <a:r>
              <a:rPr dirty="0" sz="1050" spc="10" b="1">
                <a:latin typeface="游ゴシック"/>
                <a:cs typeface="游ゴシック"/>
              </a:rPr>
              <a:t>本当の科学者であればその本文のところのコアの部分こそが</a:t>
            </a:r>
            <a:r>
              <a:rPr dirty="0" sz="1050" spc="-5" b="1">
                <a:latin typeface="游ゴシック"/>
                <a:cs typeface="游ゴシック"/>
              </a:rPr>
              <a:t>本当にあっていて</a:t>
            </a:r>
            <a:r>
              <a:rPr dirty="0" sz="1050" spc="-15">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その最後はただの、ね、おべっかというか、そういうお約束の決まりなんだということ。</a:t>
            </a:r>
            <a:endParaRPr sz="1050">
              <a:latin typeface="游ゴシック"/>
              <a:cs typeface="游ゴシック"/>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10488" y="989178"/>
            <a:ext cx="5922010" cy="3492500"/>
          </a:xfrm>
          <a:prstGeom prst="rect">
            <a:avLst/>
          </a:prstGeom>
        </p:spPr>
        <p:txBody>
          <a:bodyPr wrap="square" lIns="0" tIns="12700" rIns="0" bIns="0" rtlCol="0" vert="horz">
            <a:spAutoFit/>
          </a:bodyPr>
          <a:lstStyle/>
          <a:p>
            <a:pPr marL="12700" marR="5080">
              <a:lnSpc>
                <a:spcPct val="135200"/>
              </a:lnSpc>
              <a:spcBef>
                <a:spcPts val="100"/>
              </a:spcBef>
            </a:pPr>
            <a:r>
              <a:rPr dirty="0" sz="1050" spc="20">
                <a:latin typeface="游ゴシック"/>
                <a:cs typeface="游ゴシック"/>
              </a:rPr>
              <a:t>どういう仕組みで感染するかということから考えると、</a:t>
            </a:r>
            <a:r>
              <a:rPr dirty="0" sz="1050" spc="15" b="1">
                <a:latin typeface="游ゴシック"/>
                <a:cs typeface="游ゴシック"/>
              </a:rPr>
              <a:t>どうすれば感染能力を上げられるか</a:t>
            </a:r>
            <a:r>
              <a:rPr dirty="0" sz="1050">
                <a:latin typeface="游ゴシック"/>
                <a:cs typeface="游ゴシック"/>
              </a:rPr>
              <a:t>って</a:t>
            </a:r>
            <a:r>
              <a:rPr dirty="0" sz="1050" spc="-10">
                <a:latin typeface="游ゴシック"/>
                <a:cs typeface="游ゴシック"/>
              </a:rPr>
              <a:t>ことになりますよね。</a:t>
            </a:r>
            <a:endParaRPr sz="1050">
              <a:latin typeface="游ゴシック"/>
              <a:cs typeface="游ゴシック"/>
            </a:endParaRPr>
          </a:p>
          <a:p>
            <a:pPr marL="12700" marR="5080" indent="137160">
              <a:lnSpc>
                <a:spcPts val="1720"/>
              </a:lnSpc>
              <a:spcBef>
                <a:spcPts val="120"/>
              </a:spcBef>
            </a:pPr>
            <a:r>
              <a:rPr dirty="0" sz="1050" spc="10">
                <a:latin typeface="游ゴシック"/>
                <a:cs typeface="游ゴシック"/>
              </a:rPr>
              <a:t>なんか、どのような仕組みでウイルスが感染するかを決めればですね、どの細胞に感染するか</a:t>
            </a:r>
            <a:r>
              <a:rPr dirty="0" sz="1050" spc="-10">
                <a:latin typeface="游ゴシック"/>
                <a:cs typeface="游ゴシック"/>
              </a:rPr>
              <a:t>決まりますよね。</a:t>
            </a:r>
            <a:endParaRPr sz="1050">
              <a:latin typeface="游ゴシック"/>
              <a:cs typeface="游ゴシック"/>
            </a:endParaRPr>
          </a:p>
          <a:p>
            <a:pPr marL="149225">
              <a:lnSpc>
                <a:spcPct val="100000"/>
              </a:lnSpc>
              <a:spcBef>
                <a:spcPts val="305"/>
              </a:spcBef>
            </a:pPr>
            <a:r>
              <a:rPr dirty="0" sz="1050">
                <a:latin typeface="游ゴシック"/>
                <a:cs typeface="游ゴシック"/>
              </a:rPr>
              <a:t>そうすると</a:t>
            </a:r>
            <a:r>
              <a:rPr dirty="0" sz="1050" spc="-5" b="1">
                <a:latin typeface="游ゴシック"/>
                <a:cs typeface="游ゴシック"/>
              </a:rPr>
              <a:t>毒性っていうのは、ウイルスがどの臓器のどういう細胞に感染するかで非常に大き</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な影響を受ける</a:t>
            </a:r>
            <a:r>
              <a:rPr dirty="0" sz="1050" spc="-20">
                <a:latin typeface="游ゴシック"/>
                <a:cs typeface="游ゴシック"/>
              </a:rPr>
              <a:t>のです。</a:t>
            </a:r>
            <a:endParaRPr sz="1050">
              <a:latin typeface="游ゴシック"/>
              <a:cs typeface="游ゴシック"/>
            </a:endParaRPr>
          </a:p>
          <a:p>
            <a:pPr marL="146685">
              <a:lnSpc>
                <a:spcPct val="100000"/>
              </a:lnSpc>
              <a:spcBef>
                <a:spcPts val="440"/>
              </a:spcBef>
            </a:pPr>
            <a:r>
              <a:rPr dirty="0" sz="1050" spc="-20">
                <a:latin typeface="游ゴシック"/>
                <a:cs typeface="游ゴシック"/>
              </a:rPr>
              <a:t>ということは感染様式を調べる中でですね、いろいろ、研究者はやりたくなるのです。</a:t>
            </a:r>
            <a:endParaRPr sz="1050">
              <a:latin typeface="游ゴシック"/>
              <a:cs typeface="游ゴシック"/>
            </a:endParaRPr>
          </a:p>
          <a:p>
            <a:pPr marL="12700" marR="5080" indent="135255">
              <a:lnSpc>
                <a:spcPts val="1720"/>
              </a:lnSpc>
              <a:spcBef>
                <a:spcPts val="120"/>
              </a:spcBef>
            </a:pPr>
            <a:r>
              <a:rPr dirty="0" sz="1050" spc="-10">
                <a:latin typeface="游ゴシック"/>
                <a:cs typeface="游ゴシック"/>
              </a:rPr>
              <a:t>そうすると</a:t>
            </a:r>
            <a:r>
              <a:rPr dirty="0" sz="1050" b="1">
                <a:latin typeface="游ゴシック"/>
                <a:cs typeface="游ゴシック"/>
              </a:rPr>
              <a:t>A</a:t>
            </a:r>
            <a:r>
              <a:rPr dirty="0" sz="1050" spc="-15" b="1">
                <a:latin typeface="游ゴシック"/>
                <a:cs typeface="游ゴシック"/>
              </a:rPr>
              <a:t>という受容体にくっついて感染するのが、もう一つ他の受容体にくっ付いて感染す</a:t>
            </a:r>
            <a:r>
              <a:rPr dirty="0" sz="1050" spc="-10" b="1">
                <a:latin typeface="游ゴシック"/>
                <a:cs typeface="游ゴシック"/>
              </a:rPr>
              <a:t>るように</a:t>
            </a:r>
            <a:r>
              <a:rPr dirty="0" sz="1050" spc="-15">
                <a:latin typeface="游ゴシック"/>
                <a:cs typeface="游ゴシック"/>
              </a:rPr>
              <a:t>したくなったりとかね。</a:t>
            </a:r>
            <a:endParaRPr sz="1050">
              <a:latin typeface="游ゴシック"/>
              <a:cs typeface="游ゴシック"/>
            </a:endParaRPr>
          </a:p>
          <a:p>
            <a:pPr>
              <a:lnSpc>
                <a:spcPct val="100000"/>
              </a:lnSpc>
              <a:spcBef>
                <a:spcPts val="50"/>
              </a:spcBef>
            </a:pPr>
            <a:endParaRPr sz="800">
              <a:latin typeface="游ゴシック"/>
              <a:cs typeface="游ゴシック"/>
            </a:endParaRPr>
          </a:p>
          <a:p>
            <a:pPr marL="12700" marR="5080" indent="137160">
              <a:lnSpc>
                <a:spcPct val="135200"/>
              </a:lnSpc>
              <a:spcBef>
                <a:spcPts val="5"/>
              </a:spcBef>
            </a:pPr>
            <a:r>
              <a:rPr dirty="0" sz="1050" spc="10">
                <a:latin typeface="游ゴシック"/>
                <a:cs typeface="游ゴシック"/>
              </a:rPr>
              <a:t>あと人だけじゃなくてネズミに、マウス・ラットにも感染するようにするにはどうしたらいい</a:t>
            </a:r>
            <a:r>
              <a:rPr dirty="0" sz="1050" spc="-15">
                <a:latin typeface="游ゴシック"/>
                <a:cs typeface="游ゴシック"/>
              </a:rPr>
              <a:t>だろうか、というふうな実験がサイエンティストとしては起きるわけです。</a:t>
            </a:r>
            <a:endParaRPr sz="1050">
              <a:latin typeface="游ゴシック"/>
              <a:cs typeface="游ゴシック"/>
            </a:endParaRPr>
          </a:p>
          <a:p>
            <a:pPr marL="12700" marR="5080" indent="137160">
              <a:lnSpc>
                <a:spcPts val="1720"/>
              </a:lnSpc>
              <a:spcBef>
                <a:spcPts val="114"/>
              </a:spcBef>
            </a:pPr>
            <a:r>
              <a:rPr dirty="0" sz="1050" spc="20">
                <a:latin typeface="游ゴシック"/>
                <a:cs typeface="游ゴシック"/>
              </a:rPr>
              <a:t>その流れっていうのは</a:t>
            </a:r>
            <a:r>
              <a:rPr dirty="0" sz="1050" spc="20" b="1">
                <a:latin typeface="游ゴシック"/>
                <a:cs typeface="游ゴシック"/>
              </a:rPr>
              <a:t>ウイルスというのはどういう仕組みで感染して</a:t>
            </a:r>
            <a:r>
              <a:rPr dirty="0" sz="1050" spc="20">
                <a:latin typeface="游ゴシック"/>
                <a:cs typeface="游ゴシック"/>
              </a:rPr>
              <a:t>、</a:t>
            </a:r>
            <a:r>
              <a:rPr dirty="0" sz="1050" spc="10" b="1">
                <a:latin typeface="游ゴシック"/>
                <a:cs typeface="游ゴシック"/>
              </a:rPr>
              <a:t>どういうふうな仕組み</a:t>
            </a:r>
            <a:r>
              <a:rPr dirty="0" sz="1050" spc="-5" b="1">
                <a:latin typeface="游ゴシック"/>
                <a:cs typeface="游ゴシック"/>
              </a:rPr>
              <a:t>で悪さをするか</a:t>
            </a:r>
            <a:r>
              <a:rPr dirty="0" sz="1050" spc="-15">
                <a:latin typeface="游ゴシック"/>
                <a:cs typeface="游ゴシック"/>
              </a:rPr>
              <a:t>っていうあたりでは一つのサイエンスなのです。</a:t>
            </a:r>
            <a:endParaRPr sz="1050">
              <a:latin typeface="游ゴシック"/>
              <a:cs typeface="游ゴシック"/>
            </a:endParaRPr>
          </a:p>
          <a:p>
            <a:pPr marL="149225">
              <a:lnSpc>
                <a:spcPct val="100000"/>
              </a:lnSpc>
              <a:spcBef>
                <a:spcPts val="305"/>
              </a:spcBef>
            </a:pPr>
            <a:r>
              <a:rPr dirty="0" sz="1050">
                <a:latin typeface="游ゴシック"/>
                <a:cs typeface="游ゴシック"/>
              </a:rPr>
              <a:t>ところがですね、もう一つの見方をするとですね、</a:t>
            </a:r>
            <a:r>
              <a:rPr dirty="0" sz="1050" spc="-5" b="1">
                <a:latin typeface="游ゴシック"/>
                <a:cs typeface="游ゴシック"/>
              </a:rPr>
              <a:t>より感染能力を上げるっていうことはより</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毒性を多分上げることになります</a:t>
            </a:r>
            <a:r>
              <a:rPr dirty="0" sz="1050" spc="-25">
                <a:latin typeface="游ゴシック"/>
                <a:cs typeface="游ゴシック"/>
              </a:rPr>
              <a:t>よね。</a:t>
            </a:r>
            <a:endParaRPr sz="1050">
              <a:latin typeface="游ゴシック"/>
              <a:cs typeface="游ゴシック"/>
            </a:endParaRPr>
          </a:p>
        </p:txBody>
      </p:sp>
      <p:sp>
        <p:nvSpPr>
          <p:cNvPr id="3" name="object 3" descr=""/>
          <p:cNvSpPr txBox="1"/>
          <p:nvPr/>
        </p:nvSpPr>
        <p:spPr>
          <a:xfrm>
            <a:off x="1110488" y="8516214"/>
            <a:ext cx="5922010" cy="1325880"/>
          </a:xfrm>
          <a:prstGeom prst="rect">
            <a:avLst/>
          </a:prstGeom>
        </p:spPr>
        <p:txBody>
          <a:bodyPr wrap="square" lIns="0" tIns="69215" rIns="0" bIns="0" rtlCol="0" vert="horz">
            <a:spAutoFit/>
          </a:bodyPr>
          <a:lstStyle/>
          <a:p>
            <a:pPr marL="146685">
              <a:lnSpc>
                <a:spcPct val="100000"/>
              </a:lnSpc>
              <a:spcBef>
                <a:spcPts val="545"/>
              </a:spcBef>
            </a:pPr>
            <a:r>
              <a:rPr dirty="0" sz="1050" spc="-20">
                <a:latin typeface="游ゴシック"/>
                <a:cs typeface="游ゴシック"/>
              </a:rPr>
              <a:t>問題はそのウイルスをどう利用するかの問題なんですよ。</a:t>
            </a:r>
            <a:endParaRPr sz="1050">
              <a:latin typeface="游ゴシック"/>
              <a:cs typeface="游ゴシック"/>
            </a:endParaRPr>
          </a:p>
          <a:p>
            <a:pPr marL="12700" marR="5080" indent="137160">
              <a:lnSpc>
                <a:spcPts val="1720"/>
              </a:lnSpc>
              <a:spcBef>
                <a:spcPts val="114"/>
              </a:spcBef>
            </a:pPr>
            <a:r>
              <a:rPr dirty="0" sz="1050" spc="20">
                <a:latin typeface="游ゴシック"/>
                <a:cs typeface="游ゴシック"/>
              </a:rPr>
              <a:t>研究だけだったらいいんですけど、</a:t>
            </a:r>
            <a:r>
              <a:rPr dirty="0" sz="1050" spc="15" b="1">
                <a:latin typeface="游ゴシック"/>
                <a:cs typeface="游ゴシック"/>
              </a:rPr>
              <a:t>そのウイルスを利用して兵器のようなものにするんだ</a:t>
            </a:r>
            <a:r>
              <a:rPr dirty="0" sz="1050">
                <a:latin typeface="游ゴシック"/>
                <a:cs typeface="游ゴシック"/>
              </a:rPr>
              <a:t>とい</a:t>
            </a:r>
            <a:r>
              <a:rPr dirty="0" sz="1050" spc="-5">
                <a:latin typeface="游ゴシック"/>
                <a:cs typeface="游ゴシック"/>
              </a:rPr>
              <a:t>うところに、</a:t>
            </a:r>
            <a:r>
              <a:rPr dirty="0" sz="1050" spc="-5" b="1">
                <a:latin typeface="游ゴシック"/>
                <a:cs typeface="游ゴシック"/>
              </a:rPr>
              <a:t>そこにモラルが出て来ます</a:t>
            </a:r>
            <a:r>
              <a:rPr dirty="0" sz="1050" spc="-15">
                <a:latin typeface="游ゴシック"/>
                <a:cs typeface="游ゴシック"/>
              </a:rPr>
              <a:t>。</a:t>
            </a:r>
            <a:endParaRPr sz="1050">
              <a:latin typeface="游ゴシック"/>
              <a:cs typeface="游ゴシック"/>
            </a:endParaRPr>
          </a:p>
          <a:p>
            <a:pPr marL="146685">
              <a:lnSpc>
                <a:spcPct val="100000"/>
              </a:lnSpc>
              <a:spcBef>
                <a:spcPts val="309"/>
              </a:spcBef>
            </a:pPr>
            <a:r>
              <a:rPr dirty="0" sz="1050" spc="-15">
                <a:latin typeface="游ゴシック"/>
                <a:cs typeface="游ゴシック"/>
              </a:rPr>
              <a:t>そういう問題なんですよ。</a:t>
            </a:r>
            <a:endParaRPr sz="1050">
              <a:latin typeface="游ゴシック"/>
              <a:cs typeface="游ゴシック"/>
            </a:endParaRPr>
          </a:p>
          <a:p>
            <a:pPr marL="12700" marR="5080" indent="137160">
              <a:lnSpc>
                <a:spcPct val="135200"/>
              </a:lnSpc>
            </a:pPr>
            <a:r>
              <a:rPr dirty="0" sz="1050" spc="10">
                <a:latin typeface="游ゴシック"/>
                <a:cs typeface="游ゴシック"/>
              </a:rPr>
              <a:t>多分そこが問題で、そこが多分アメリカで問題になっていることで、ウイルスの感染能力を上げるだとか、どうすれば高まるだとか、あるいは動物にも広がるようにしたらどうすればいいか</a:t>
            </a:r>
            <a:endParaRPr sz="1050">
              <a:latin typeface="游ゴシック"/>
              <a:cs typeface="游ゴシック"/>
            </a:endParaRPr>
          </a:p>
        </p:txBody>
      </p:sp>
      <p:pic>
        <p:nvPicPr>
          <p:cNvPr id="4" name="object 4" descr=""/>
          <p:cNvPicPr/>
          <p:nvPr/>
        </p:nvPicPr>
        <p:blipFill>
          <a:blip r:embed="rId2" cstate="print"/>
          <a:stretch>
            <a:fillRect/>
          </a:stretch>
        </p:blipFill>
        <p:spPr>
          <a:xfrm>
            <a:off x="719327" y="4764024"/>
            <a:ext cx="6300216" cy="354330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descr=""/>
          <p:cNvSpPr txBox="1"/>
          <p:nvPr/>
        </p:nvSpPr>
        <p:spPr>
          <a:xfrm>
            <a:off x="3722623" y="10084489"/>
            <a:ext cx="294005" cy="176530"/>
          </a:xfrm>
          <a:prstGeom prst="rect">
            <a:avLst/>
          </a:prstGeom>
        </p:spPr>
        <p:txBody>
          <a:bodyPr wrap="square" lIns="0" tIns="635" rIns="0" bIns="0" rtlCol="0" vert="horz">
            <a:spAutoFit/>
          </a:bodyPr>
          <a:lstStyle/>
          <a:p>
            <a:pPr marL="12700">
              <a:lnSpc>
                <a:spcPct val="100000"/>
              </a:lnSpc>
              <a:spcBef>
                <a:spcPts val="5"/>
              </a:spcBef>
            </a:pPr>
            <a:r>
              <a:rPr dirty="0" baseline="2645" sz="1575" spc="-15">
                <a:latin typeface="游ゴシック"/>
                <a:cs typeface="游ゴシック"/>
              </a:rPr>
              <a:t>-</a:t>
            </a:r>
            <a:r>
              <a:rPr dirty="0" sz="1050" spc="-25">
                <a:latin typeface="游ゴシック"/>
                <a:cs typeface="游ゴシック"/>
              </a:rPr>
              <a:t>50</a:t>
            </a:r>
            <a:r>
              <a:rPr dirty="0" baseline="2645" sz="1575" spc="-37">
                <a:latin typeface="游ゴシック"/>
                <a:cs typeface="游ゴシック"/>
              </a:rPr>
              <a:t>-</a:t>
            </a:r>
            <a:endParaRPr baseline="2645" sz="1575">
              <a:latin typeface="游ゴシック"/>
              <a:cs typeface="游ゴシック"/>
            </a:endParaRPr>
          </a:p>
        </p:txBody>
      </p:sp>
      <p:sp>
        <p:nvSpPr>
          <p:cNvPr id="2" name="object 2" descr=""/>
          <p:cNvSpPr txBox="1"/>
          <p:nvPr/>
        </p:nvSpPr>
        <p:spPr>
          <a:xfrm>
            <a:off x="706627" y="989178"/>
            <a:ext cx="6325870" cy="6092825"/>
          </a:xfrm>
          <a:prstGeom prst="rect">
            <a:avLst/>
          </a:prstGeom>
        </p:spPr>
        <p:txBody>
          <a:bodyPr wrap="square" lIns="0" tIns="69215" rIns="0" bIns="0" rtlCol="0" vert="horz">
            <a:spAutoFit/>
          </a:bodyPr>
          <a:lstStyle/>
          <a:p>
            <a:pPr marL="550545">
              <a:lnSpc>
                <a:spcPct val="100000"/>
              </a:lnSpc>
              <a:spcBef>
                <a:spcPts val="545"/>
              </a:spcBef>
            </a:pPr>
            <a:r>
              <a:rPr dirty="0" sz="1050" spc="-20">
                <a:latin typeface="游ゴシック"/>
                <a:cs typeface="游ゴシック"/>
              </a:rPr>
              <a:t>本当に大事なことを、本当に沢山教えていただいた素晴らしい対談だったと思います。</a:t>
            </a:r>
            <a:endParaRPr sz="1050">
              <a:latin typeface="游ゴシック"/>
              <a:cs typeface="游ゴシック"/>
            </a:endParaRPr>
          </a:p>
          <a:p>
            <a:pPr marL="12700">
              <a:lnSpc>
                <a:spcPct val="100000"/>
              </a:lnSpc>
              <a:spcBef>
                <a:spcPts val="445"/>
              </a:spcBef>
            </a:pPr>
            <a:r>
              <a:rPr dirty="0" sz="1050" spc="-10" b="1">
                <a:latin typeface="游ゴシック"/>
                <a:cs typeface="游ゴシック"/>
              </a:rPr>
              <a:t>及川</a:t>
            </a:r>
            <a:r>
              <a:rPr dirty="0" sz="1050" spc="-20">
                <a:latin typeface="游ゴシック"/>
                <a:cs typeface="游ゴシック"/>
              </a:rPr>
              <a:t>：はい。</a:t>
            </a:r>
            <a:endParaRPr sz="1050">
              <a:latin typeface="游ゴシック"/>
              <a:cs typeface="游ゴシック"/>
            </a:endParaRPr>
          </a:p>
          <a:p>
            <a:pPr marL="416559" marR="5080" indent="135255">
              <a:lnSpc>
                <a:spcPts val="1720"/>
              </a:lnSpc>
              <a:spcBef>
                <a:spcPts val="114"/>
              </a:spcBef>
            </a:pPr>
            <a:r>
              <a:rPr dirty="0" sz="1050" spc="-5">
                <a:latin typeface="游ゴシック"/>
                <a:cs typeface="游ゴシック"/>
              </a:rPr>
              <a:t>この</a:t>
            </a:r>
            <a:r>
              <a:rPr dirty="0" sz="1050" spc="-20">
                <a:latin typeface="游ゴシック"/>
                <a:cs typeface="游ゴシック"/>
              </a:rPr>
              <a:t>Twitter</a:t>
            </a:r>
            <a:r>
              <a:rPr dirty="0" sz="1050" spc="-10">
                <a:latin typeface="游ゴシック"/>
                <a:cs typeface="游ゴシック"/>
              </a:rPr>
              <a:t>スペースのシリーズは、今の華さんのね、</a:t>
            </a:r>
            <a:r>
              <a:rPr dirty="0" sz="1050" spc="-20">
                <a:latin typeface="游ゴシック"/>
                <a:cs typeface="游ゴシック"/>
              </a:rPr>
              <a:t>Trilliana</a:t>
            </a:r>
            <a:r>
              <a:rPr dirty="0" sz="1050" spc="-15">
                <a:latin typeface="游ゴシック"/>
                <a:cs typeface="游ゴシック"/>
              </a:rPr>
              <a:t>華のツイッターで連続して行われ</a:t>
            </a:r>
            <a:r>
              <a:rPr dirty="0" sz="1050" spc="-20">
                <a:latin typeface="游ゴシック"/>
                <a:cs typeface="游ゴシック"/>
              </a:rPr>
              <a:t>てるんですけど。</a:t>
            </a:r>
            <a:endParaRPr sz="1050">
              <a:latin typeface="游ゴシック"/>
              <a:cs typeface="游ゴシック"/>
            </a:endParaRPr>
          </a:p>
          <a:p>
            <a:pPr marL="553085">
              <a:lnSpc>
                <a:spcPct val="100000"/>
              </a:lnSpc>
              <a:spcBef>
                <a:spcPts val="305"/>
              </a:spcBef>
            </a:pPr>
            <a:r>
              <a:rPr dirty="0" sz="1050" spc="-5">
                <a:latin typeface="游ゴシック"/>
                <a:cs typeface="游ゴシック"/>
              </a:rPr>
              <a:t>本当にね、華さんとこの華さんのチームがこういう場を作ってくれて、このスペースを正に用</a:t>
            </a:r>
            <a:endParaRPr sz="1050">
              <a:latin typeface="游ゴシック"/>
              <a:cs typeface="游ゴシック"/>
            </a:endParaRPr>
          </a:p>
          <a:p>
            <a:pPr marL="416559" marR="5080">
              <a:lnSpc>
                <a:spcPct val="135200"/>
              </a:lnSpc>
            </a:pPr>
            <a:r>
              <a:rPr dirty="0" sz="1050" spc="10">
                <a:latin typeface="游ゴシック"/>
                <a:cs typeface="游ゴシック"/>
              </a:rPr>
              <a:t>意してくれて、私もそこに参加させてもらえて、そこにこういう素晴らしい先生方が毎回話され</a:t>
            </a:r>
            <a:r>
              <a:rPr dirty="0" sz="1050" spc="-10">
                <a:latin typeface="游ゴシック"/>
                <a:cs typeface="游ゴシック"/>
              </a:rPr>
              <a:t>てるということで。</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これあの華さんね、過去のいろんなスペースも、ぜひ皆さんに聞いてもらいたいですね。</a:t>
            </a:r>
            <a:endParaRPr sz="1050">
              <a:latin typeface="游ゴシック"/>
              <a:cs typeface="游ゴシック"/>
            </a:endParaRPr>
          </a:p>
          <a:p>
            <a:pPr marL="12700">
              <a:lnSpc>
                <a:spcPct val="100000"/>
              </a:lnSpc>
              <a:spcBef>
                <a:spcPts val="455"/>
              </a:spcBef>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はい。格納庫に全部入って</a:t>
            </a:r>
            <a:r>
              <a:rPr dirty="0" sz="1050" spc="-20">
                <a:latin typeface="游ゴシック"/>
                <a:cs typeface="游ゴシック"/>
              </a:rPr>
              <a:t>お</a:t>
            </a:r>
            <a:r>
              <a:rPr dirty="0" sz="1050">
                <a:latin typeface="游ゴシック"/>
                <a:cs typeface="游ゴシック"/>
              </a:rPr>
              <a:t>り</a:t>
            </a:r>
            <a:r>
              <a:rPr dirty="0" sz="1050" spc="-20">
                <a:latin typeface="游ゴシック"/>
                <a:cs typeface="游ゴシック"/>
              </a:rPr>
              <a:t>ま</a:t>
            </a:r>
            <a:r>
              <a:rPr dirty="0" sz="1050" spc="-10">
                <a:latin typeface="游ゴシック"/>
                <a:cs typeface="游ゴシック"/>
              </a:rPr>
              <a:t>すので、皆さん是非、お願いします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格納庫を今、紹介していた</a:t>
            </a:r>
            <a:r>
              <a:rPr dirty="0" sz="1050" spc="-20">
                <a:latin typeface="游ゴシック"/>
                <a:cs typeface="游ゴシック"/>
              </a:rPr>
              <a:t>だ</a:t>
            </a:r>
            <a:r>
              <a:rPr dirty="0" sz="1050">
                <a:latin typeface="游ゴシック"/>
                <a:cs typeface="游ゴシック"/>
              </a:rPr>
              <a:t>き</a:t>
            </a:r>
            <a:r>
              <a:rPr dirty="0" sz="1050" spc="-20">
                <a:latin typeface="游ゴシック"/>
                <a:cs typeface="游ゴシック"/>
              </a:rPr>
              <a:t>ま</a:t>
            </a:r>
            <a:r>
              <a:rPr dirty="0" sz="1050" spc="-10">
                <a:latin typeface="游ゴシック"/>
                <a:cs typeface="游ゴシック"/>
              </a:rPr>
              <a:t>すか</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格納庫は今、ここのホスト</a:t>
            </a:r>
            <a:r>
              <a:rPr dirty="0" sz="1050" spc="-20">
                <a:latin typeface="游ゴシック"/>
                <a:cs typeface="游ゴシック"/>
              </a:rPr>
              <a:t>に</a:t>
            </a:r>
            <a:r>
              <a:rPr dirty="0" sz="1050">
                <a:latin typeface="游ゴシック"/>
                <a:cs typeface="游ゴシック"/>
              </a:rPr>
              <a:t>な</a:t>
            </a:r>
            <a:r>
              <a:rPr dirty="0" sz="1050" spc="-20">
                <a:latin typeface="游ゴシック"/>
                <a:cs typeface="游ゴシック"/>
              </a:rPr>
              <a:t>っ</a:t>
            </a:r>
            <a:r>
              <a:rPr dirty="0" sz="1050" spc="-10">
                <a:latin typeface="游ゴシック"/>
                <a:cs typeface="游ゴシック"/>
              </a:rPr>
              <a:t>て</a:t>
            </a:r>
            <a:r>
              <a:rPr dirty="0" sz="1050" spc="-50">
                <a:latin typeface="游ゴシック"/>
                <a:cs typeface="游ゴシック"/>
              </a:rPr>
              <a:t>る</a:t>
            </a:r>
            <a:endParaRPr sz="1050">
              <a:latin typeface="游ゴシック"/>
              <a:cs typeface="游ゴシック"/>
            </a:endParaRPr>
          </a:p>
          <a:p>
            <a:pPr marL="416559" marR="5080">
              <a:lnSpc>
                <a:spcPct val="135200"/>
              </a:lnSpc>
              <a:tabLst>
                <a:tab pos="2052955" algn="l"/>
                <a:tab pos="4408805" algn="l"/>
              </a:tabLst>
            </a:pPr>
            <a:r>
              <a:rPr dirty="0" sz="1050">
                <a:latin typeface="游ゴシック"/>
                <a:cs typeface="游ゴシック"/>
              </a:rPr>
              <a:t>「</a:t>
            </a:r>
            <a:r>
              <a:rPr dirty="0" sz="1050" b="1">
                <a:solidFill>
                  <a:srgbClr val="FF0000"/>
                </a:solidFill>
                <a:latin typeface="游ゴシック"/>
                <a:cs typeface="游ゴシック"/>
              </a:rPr>
              <a:t>スペース番組格納</a:t>
            </a:r>
            <a:r>
              <a:rPr dirty="0" sz="1050" spc="-50" b="1">
                <a:solidFill>
                  <a:srgbClr val="FF0000"/>
                </a:solidFill>
                <a:latin typeface="游ゴシック"/>
                <a:cs typeface="游ゴシック"/>
              </a:rPr>
              <a:t>庫</a:t>
            </a:r>
            <a:r>
              <a:rPr dirty="0" sz="1050" b="1">
                <a:solidFill>
                  <a:srgbClr val="FF0000"/>
                </a:solidFill>
                <a:latin typeface="游ゴシック"/>
                <a:cs typeface="游ゴシック"/>
              </a:rPr>
              <a:t>	</a:t>
            </a:r>
            <a:r>
              <a:rPr dirty="0" sz="1050" spc="-10" b="1">
                <a:solidFill>
                  <a:srgbClr val="FF0000"/>
                </a:solidFill>
                <a:latin typeface="游ゴシック"/>
                <a:cs typeface="游ゴシック"/>
              </a:rPr>
              <a:t>https://twitter.com/space̲souko</a:t>
            </a:r>
            <a:r>
              <a:rPr dirty="0" sz="1050" b="1">
                <a:solidFill>
                  <a:srgbClr val="FF0000"/>
                </a:solidFill>
                <a:latin typeface="游ゴシック"/>
                <a:cs typeface="游ゴシック"/>
              </a:rPr>
              <a:t>	</a:t>
            </a:r>
            <a:r>
              <a:rPr dirty="0" sz="1050">
                <a:latin typeface="游ゴシック"/>
                <a:cs typeface="游ゴシック"/>
              </a:rPr>
              <a:t>」っていうところ開いていた</a:t>
            </a:r>
            <a:r>
              <a:rPr dirty="0" sz="1050" spc="-50">
                <a:latin typeface="游ゴシック"/>
                <a:cs typeface="游ゴシック"/>
              </a:rPr>
              <a:t>だ</a:t>
            </a:r>
            <a:r>
              <a:rPr dirty="0" sz="1050" spc="-10">
                <a:latin typeface="游ゴシック"/>
                <a:cs typeface="游ゴシック"/>
              </a:rPr>
              <a:t>きますと、過去のスペース番組が全部見れ</a:t>
            </a:r>
            <a:r>
              <a:rPr dirty="0" sz="1050" spc="-20">
                <a:latin typeface="游ゴシック"/>
                <a:cs typeface="游ゴシック"/>
              </a:rPr>
              <a:t>る</a:t>
            </a:r>
            <a:r>
              <a:rPr dirty="0" sz="1050" spc="-10">
                <a:latin typeface="游ゴシック"/>
                <a:cs typeface="游ゴシック"/>
              </a:rPr>
              <a:t>ようにね、聞けるようになってます</a:t>
            </a:r>
            <a:r>
              <a:rPr dirty="0" sz="1050" spc="-50">
                <a:latin typeface="游ゴシック"/>
                <a:cs typeface="游ゴシック"/>
              </a:rPr>
              <a:t>。</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是非、はい、拡散のほど、お願いいたします。</a:t>
            </a:r>
            <a:endParaRPr sz="1050">
              <a:latin typeface="游ゴシック"/>
              <a:cs typeface="游ゴシック"/>
            </a:endParaRPr>
          </a:p>
          <a:p>
            <a:pPr marL="416559" marR="3354704"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はい、そういうことでござ</a:t>
            </a:r>
            <a:r>
              <a:rPr dirty="0" sz="1050" spc="-20">
                <a:latin typeface="游ゴシック"/>
                <a:cs typeface="游ゴシック"/>
              </a:rPr>
              <a:t>い</a:t>
            </a:r>
            <a:r>
              <a:rPr dirty="0" sz="1050">
                <a:latin typeface="游ゴシック"/>
                <a:cs typeface="游ゴシック"/>
              </a:rPr>
              <a:t>ま</a:t>
            </a:r>
            <a:r>
              <a:rPr dirty="0" sz="1050" spc="-20">
                <a:latin typeface="游ゴシック"/>
                <a:cs typeface="游ゴシック"/>
              </a:rPr>
              <a:t>し</a:t>
            </a:r>
            <a:r>
              <a:rPr dirty="0" sz="1050" spc="-10">
                <a:latin typeface="游ゴシック"/>
                <a:cs typeface="游ゴシック"/>
              </a:rPr>
              <a:t>た</a:t>
            </a:r>
            <a:r>
              <a:rPr dirty="0" sz="1050" spc="-50">
                <a:latin typeface="游ゴシック"/>
                <a:cs typeface="游ゴシック"/>
              </a:rPr>
              <a:t>。</a:t>
            </a:r>
            <a:r>
              <a:rPr dirty="0" sz="1050" spc="500">
                <a:latin typeface="游ゴシック"/>
                <a:cs typeface="游ゴシック"/>
              </a:rPr>
              <a:t> </a:t>
            </a:r>
            <a:r>
              <a:rPr dirty="0" sz="1050" spc="-10">
                <a:latin typeface="游ゴシック"/>
                <a:cs typeface="游ゴシック"/>
              </a:rPr>
              <a:t>あっという間に時間が来てしまいました</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勉強になりましたね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でもね、皆さんね</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5"/>
              </a:spcBef>
            </a:pPr>
            <a:r>
              <a:rPr dirty="0" sz="1050" spc="10">
                <a:latin typeface="游ゴシック"/>
                <a:cs typeface="游ゴシック"/>
              </a:rPr>
              <a:t>先ほど皆さんからのお話もあったんですけど、本当に重要なことを村上先生がさらっとおっし</a:t>
            </a:r>
            <a:r>
              <a:rPr dirty="0" sz="1050" spc="-15">
                <a:latin typeface="游ゴシック"/>
                <a:cs typeface="游ゴシック"/>
              </a:rPr>
              <a:t>ゃってくださったように聞こえるんですけど。</a:t>
            </a:r>
            <a:endParaRPr sz="1050">
              <a:latin typeface="游ゴシック"/>
              <a:cs typeface="游ゴシック"/>
            </a:endParaRPr>
          </a:p>
          <a:p>
            <a:pPr marL="12700" marR="1344295" indent="537845">
              <a:lnSpc>
                <a:spcPct val="135200"/>
              </a:lnSpc>
              <a:tabLst>
                <a:tab pos="280670" algn="l"/>
                <a:tab pos="548640" algn="l"/>
              </a:tabLst>
            </a:pPr>
            <a:r>
              <a:rPr dirty="0" sz="1050" spc="-10" b="1">
                <a:solidFill>
                  <a:srgbClr val="0000FF"/>
                </a:solidFill>
                <a:latin typeface="游ゴシック"/>
                <a:cs typeface="游ゴシック"/>
              </a:rPr>
              <a:t>でも、これって本当は、村上先生の勇気</a:t>
            </a:r>
            <a:r>
              <a:rPr dirty="0" sz="1050" spc="-20" b="1">
                <a:solidFill>
                  <a:srgbClr val="0000FF"/>
                </a:solidFill>
                <a:latin typeface="游ゴシック"/>
                <a:cs typeface="游ゴシック"/>
              </a:rPr>
              <a:t>あ</a:t>
            </a:r>
            <a:r>
              <a:rPr dirty="0" sz="1050" spc="-10" b="1">
                <a:solidFill>
                  <a:srgbClr val="0000FF"/>
                </a:solidFill>
                <a:latin typeface="游ゴシック"/>
                <a:cs typeface="游ゴシック"/>
              </a:rPr>
              <a:t>る発言だったと思うんですね</a:t>
            </a:r>
            <a:r>
              <a:rPr dirty="0" sz="1050" spc="-50" b="1">
                <a:solidFill>
                  <a:srgbClr val="0000FF"/>
                </a:solidFill>
                <a:latin typeface="游ゴシック"/>
                <a:cs typeface="游ゴシック"/>
              </a:rPr>
              <a:t>。</a:t>
            </a: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ええ、はい</a:t>
            </a:r>
            <a:r>
              <a:rPr dirty="0" sz="1050" spc="-50">
                <a:latin typeface="游ゴシック"/>
                <a:cs typeface="游ゴシック"/>
              </a:rPr>
              <a:t>。</a:t>
            </a:r>
            <a:endParaRPr sz="1050">
              <a:latin typeface="游ゴシック"/>
              <a:cs typeface="游ゴシック"/>
            </a:endParaRPr>
          </a:p>
          <a:p>
            <a:pPr marL="416559" marR="6350" indent="-403860">
              <a:lnSpc>
                <a:spcPts val="1720"/>
              </a:lnSpc>
              <a:spcBef>
                <a:spcPts val="114"/>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これを言っていただくって</a:t>
            </a:r>
            <a:r>
              <a:rPr dirty="0" sz="1050" spc="-20">
                <a:latin typeface="游ゴシック"/>
                <a:cs typeface="游ゴシック"/>
              </a:rPr>
              <a:t>こ</a:t>
            </a:r>
            <a:r>
              <a:rPr dirty="0" sz="1050">
                <a:latin typeface="游ゴシック"/>
                <a:cs typeface="游ゴシック"/>
              </a:rPr>
              <a:t>と</a:t>
            </a:r>
            <a:r>
              <a:rPr dirty="0" sz="1050" spc="-20">
                <a:latin typeface="游ゴシック"/>
                <a:cs typeface="游ゴシック"/>
              </a:rPr>
              <a:t>は</a:t>
            </a:r>
            <a:r>
              <a:rPr dirty="0" sz="1050" spc="-10">
                <a:latin typeface="游ゴシック"/>
                <a:cs typeface="游ゴシック"/>
              </a:rPr>
              <a:t>、ある意味でいろんなリスクを背負いな</a:t>
            </a:r>
            <a:r>
              <a:rPr dirty="0" sz="1050" spc="-20">
                <a:latin typeface="游ゴシック"/>
                <a:cs typeface="游ゴシック"/>
              </a:rPr>
              <a:t>が</a:t>
            </a:r>
            <a:r>
              <a:rPr dirty="0" sz="1050">
                <a:latin typeface="游ゴシック"/>
                <a:cs typeface="游ゴシック"/>
              </a:rPr>
              <a:t>ら</a:t>
            </a:r>
            <a:r>
              <a:rPr dirty="0" sz="1050" spc="-20">
                <a:latin typeface="游ゴシック"/>
                <a:cs typeface="游ゴシック"/>
              </a:rPr>
              <a:t>、</a:t>
            </a:r>
            <a:r>
              <a:rPr dirty="0" sz="1050" spc="-10">
                <a:latin typeface="游ゴシック"/>
                <a:cs typeface="游ゴシック"/>
              </a:rPr>
              <a:t>話してくださ</a:t>
            </a:r>
            <a:r>
              <a:rPr dirty="0" sz="1050" spc="-50">
                <a:latin typeface="游ゴシック"/>
                <a:cs typeface="游ゴシック"/>
              </a:rPr>
              <a:t>っ</a:t>
            </a:r>
            <a:r>
              <a:rPr dirty="0" sz="1050" spc="-10">
                <a:latin typeface="游ゴシック"/>
                <a:cs typeface="游ゴシック"/>
              </a:rPr>
              <a:t>てる</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本当に、そう思います</a:t>
            </a:r>
            <a:r>
              <a:rPr dirty="0" sz="1050" spc="-50">
                <a:latin typeface="游ゴシック"/>
                <a:cs typeface="游ゴシック"/>
              </a:rPr>
              <a:t>。</a:t>
            </a:r>
            <a:endParaRPr sz="1050">
              <a:latin typeface="游ゴシック"/>
              <a:cs typeface="游ゴシック"/>
            </a:endParaRPr>
          </a:p>
          <a:p>
            <a:pPr marL="12700" marR="1346200">
              <a:lnSpc>
                <a:spcPct val="135200"/>
              </a:lnSpc>
              <a:spcBef>
                <a:spcPts val="5"/>
              </a:spcBef>
              <a:tabLst>
                <a:tab pos="280670" algn="l"/>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それをやっていただいた村</a:t>
            </a:r>
            <a:r>
              <a:rPr dirty="0" sz="1050" spc="-20" b="1">
                <a:latin typeface="游ゴシック"/>
                <a:cs typeface="游ゴシック"/>
              </a:rPr>
              <a:t>上</a:t>
            </a:r>
            <a:r>
              <a:rPr dirty="0" sz="1050" b="1">
                <a:latin typeface="游ゴシック"/>
                <a:cs typeface="游ゴシック"/>
              </a:rPr>
              <a:t>康</a:t>
            </a:r>
            <a:r>
              <a:rPr dirty="0" sz="1050" spc="-20" b="1">
                <a:latin typeface="游ゴシック"/>
                <a:cs typeface="游ゴシック"/>
              </a:rPr>
              <a:t>文</a:t>
            </a:r>
            <a:r>
              <a:rPr dirty="0" sz="1050" spc="-10" b="1">
                <a:latin typeface="游ゴシック"/>
                <a:cs typeface="游ゴシック"/>
              </a:rPr>
              <a:t>先生に心から感謝したいと思います</a:t>
            </a:r>
            <a:r>
              <a:rPr dirty="0" sz="1050" spc="-10">
                <a:latin typeface="游ゴシック"/>
                <a:cs typeface="游ゴシック"/>
              </a:rPr>
              <a:t>ね</a:t>
            </a:r>
            <a:r>
              <a:rPr dirty="0" sz="1050" spc="-50">
                <a:latin typeface="游ゴシック"/>
                <a:cs typeface="游ゴシック"/>
              </a:rPr>
              <a:t>。</a:t>
            </a: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はい。ありがとうございま</a:t>
            </a:r>
            <a:r>
              <a:rPr dirty="0" sz="1050" spc="-2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817244" algn="l"/>
              </a:tabLst>
            </a:pPr>
            <a:r>
              <a:rPr dirty="0" sz="1050" spc="-10" b="1">
                <a:latin typeface="游ゴシック"/>
                <a:cs typeface="游ゴシック"/>
              </a:rPr>
              <a:t>いけのり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ありがとうございます</a:t>
            </a:r>
            <a:r>
              <a:rPr dirty="0" sz="1050" spc="-50">
                <a:latin typeface="游ゴシック"/>
                <a:cs typeface="游ゴシック"/>
              </a:rPr>
              <a:t>。</a:t>
            </a:r>
            <a:endParaRPr sz="1050">
              <a:latin typeface="游ゴシック"/>
              <a:cs typeface="游ゴシック"/>
            </a:endParaRPr>
          </a:p>
        </p:txBody>
      </p:sp>
      <p:sp>
        <p:nvSpPr>
          <p:cNvPr id="3" name="object 3" descr=""/>
          <p:cNvSpPr txBox="1"/>
          <p:nvPr/>
        </p:nvSpPr>
        <p:spPr>
          <a:xfrm>
            <a:off x="706627" y="7057745"/>
            <a:ext cx="476884" cy="458470"/>
          </a:xfrm>
          <a:prstGeom prst="rect">
            <a:avLst/>
          </a:prstGeom>
        </p:spPr>
        <p:txBody>
          <a:bodyPr wrap="square" lIns="0" tIns="12700" rIns="0" bIns="0" rtlCol="0" vert="horz">
            <a:spAutoFit/>
          </a:bodyPr>
          <a:lstStyle/>
          <a:p>
            <a:pPr marL="12700" marR="5080">
              <a:lnSpc>
                <a:spcPct val="135200"/>
              </a:lnSpc>
              <a:spcBef>
                <a:spcPts val="100"/>
              </a:spcBef>
            </a:pPr>
            <a:r>
              <a:rPr dirty="0" sz="1050" spc="-10" b="1">
                <a:latin typeface="游ゴシック"/>
                <a:cs typeface="游ゴシック"/>
              </a:rPr>
              <a:t>Elika</a:t>
            </a:r>
            <a:r>
              <a:rPr dirty="0" sz="1050" spc="-10">
                <a:latin typeface="游ゴシック"/>
                <a:cs typeface="游ゴシック"/>
              </a:rPr>
              <a:t>：</a:t>
            </a:r>
            <a:r>
              <a:rPr dirty="0" sz="1050" spc="-10" b="1">
                <a:latin typeface="游ゴシック"/>
                <a:cs typeface="游ゴシック"/>
              </a:rPr>
              <a:t>及川</a:t>
            </a:r>
            <a:r>
              <a:rPr dirty="0" sz="1050" spc="-50">
                <a:latin typeface="游ゴシック"/>
                <a:cs typeface="游ゴシック"/>
              </a:rPr>
              <a:t>：</a:t>
            </a:r>
            <a:endParaRPr sz="1050">
              <a:latin typeface="游ゴシック"/>
              <a:cs typeface="游ゴシック"/>
            </a:endParaRPr>
          </a:p>
        </p:txBody>
      </p:sp>
      <p:sp>
        <p:nvSpPr>
          <p:cNvPr id="4" name="object 4" descr=""/>
          <p:cNvSpPr txBox="1"/>
          <p:nvPr/>
        </p:nvSpPr>
        <p:spPr>
          <a:xfrm>
            <a:off x="706627" y="7057745"/>
            <a:ext cx="5925185" cy="891540"/>
          </a:xfrm>
          <a:prstGeom prst="rect">
            <a:avLst/>
          </a:prstGeom>
        </p:spPr>
        <p:txBody>
          <a:bodyPr wrap="square" lIns="0" tIns="69215" rIns="0" bIns="0" rtlCol="0" vert="horz">
            <a:spAutoFit/>
          </a:bodyPr>
          <a:lstStyle/>
          <a:p>
            <a:pPr marL="599440">
              <a:lnSpc>
                <a:spcPct val="100000"/>
              </a:lnSpc>
              <a:spcBef>
                <a:spcPts val="545"/>
              </a:spcBef>
            </a:pPr>
            <a:r>
              <a:rPr dirty="0" sz="1050" spc="-20">
                <a:latin typeface="游ゴシック"/>
                <a:cs typeface="游ゴシック"/>
              </a:rPr>
              <a:t>はい、ありがとうございます。</a:t>
            </a:r>
            <a:endParaRPr sz="1050">
              <a:latin typeface="游ゴシック"/>
              <a:cs typeface="游ゴシック"/>
            </a:endParaRPr>
          </a:p>
          <a:p>
            <a:pPr marL="548640">
              <a:lnSpc>
                <a:spcPct val="100000"/>
              </a:lnSpc>
              <a:spcBef>
                <a:spcPts val="445"/>
              </a:spcBef>
            </a:pPr>
            <a:r>
              <a:rPr dirty="0" sz="1050" spc="-10">
                <a:latin typeface="游ゴシック"/>
                <a:cs typeface="游ゴシック"/>
              </a:rPr>
              <a:t>とういうことで、今日の</a:t>
            </a:r>
            <a:r>
              <a:rPr dirty="0" sz="1050" spc="-25">
                <a:latin typeface="游ゴシック"/>
                <a:cs typeface="游ゴシック"/>
              </a:rPr>
              <a:t>Twitterスペース皆さんいかがだったでしょうか？</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以上でまた次の機会に、こういう場が出来て、また皆さんとお会いできればと思います。</a:t>
            </a:r>
            <a:endParaRPr sz="1050">
              <a:latin typeface="游ゴシック"/>
              <a:cs typeface="游ゴシック"/>
            </a:endParaRPr>
          </a:p>
          <a:p>
            <a:pPr marL="12700">
              <a:lnSpc>
                <a:spcPct val="100000"/>
              </a:lnSpc>
              <a:spcBef>
                <a:spcPts val="445"/>
              </a:spcBef>
              <a:tabLst>
                <a:tab pos="280670" algn="l"/>
                <a:tab pos="548640" algn="l"/>
              </a:tabLst>
            </a:pPr>
            <a:r>
              <a:rPr dirty="0" sz="1050" spc="-50" b="1">
                <a:latin typeface="游ゴシック"/>
                <a:cs typeface="游ゴシック"/>
              </a:rPr>
              <a:t>華</a:t>
            </a:r>
            <a:r>
              <a:rPr dirty="0" sz="1050" b="1">
                <a:latin typeface="游ゴシック"/>
                <a:cs typeface="游ゴシック"/>
              </a:rPr>
              <a:t>	</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はい、拡散お願いします</a:t>
            </a:r>
            <a:r>
              <a:rPr dirty="0" sz="1050" spc="-50">
                <a:latin typeface="游ゴシック"/>
                <a:cs typeface="游ゴシック"/>
              </a:rPr>
              <a:t>。</a:t>
            </a:r>
            <a:endParaRPr sz="1050">
              <a:latin typeface="游ゴシック"/>
              <a:cs typeface="游ゴシック"/>
            </a:endParaRPr>
          </a:p>
        </p:txBody>
      </p:sp>
      <p:sp>
        <p:nvSpPr>
          <p:cNvPr id="5" name="object 5" descr=""/>
          <p:cNvSpPr txBox="1"/>
          <p:nvPr/>
        </p:nvSpPr>
        <p:spPr>
          <a:xfrm>
            <a:off x="706627" y="7921853"/>
            <a:ext cx="2303780" cy="678180"/>
          </a:xfrm>
          <a:prstGeom prst="rect">
            <a:avLst/>
          </a:prstGeom>
        </p:spPr>
        <p:txBody>
          <a:bodyPr wrap="square" lIns="0" tIns="70485" rIns="0" bIns="0" rtlCol="0" vert="horz">
            <a:spAutoFit/>
          </a:bodyPr>
          <a:lstStyle/>
          <a:p>
            <a:pPr marL="12700">
              <a:lnSpc>
                <a:spcPct val="100000"/>
              </a:lnSpc>
              <a:spcBef>
                <a:spcPts val="555"/>
              </a:spcBef>
              <a:tabLst>
                <a:tab pos="817244" algn="l"/>
              </a:tabLst>
            </a:pPr>
            <a:r>
              <a:rPr dirty="0" sz="1050" spc="-10" b="1">
                <a:latin typeface="游ゴシック"/>
                <a:cs typeface="游ゴシック"/>
              </a:rPr>
              <a:t>いけのり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ありがとうございます</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pPr>
            <a:r>
              <a:rPr dirty="0" sz="1050" b="1">
                <a:latin typeface="游ゴシック"/>
                <a:cs typeface="游ゴシック"/>
              </a:rPr>
              <a:t>Elika</a:t>
            </a:r>
            <a:r>
              <a:rPr dirty="0" sz="1050">
                <a:latin typeface="游ゴシック"/>
                <a:cs typeface="游ゴシック"/>
              </a:rPr>
              <a:t>： ありがとうございます。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ありがとうございました</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
        <p:nvSpPr>
          <p:cNvPr id="2" name="object 2" descr=""/>
          <p:cNvSpPr txBox="1"/>
          <p:nvPr/>
        </p:nvSpPr>
        <p:spPr>
          <a:xfrm>
            <a:off x="706627" y="989178"/>
            <a:ext cx="6325870" cy="8910320"/>
          </a:xfrm>
          <a:prstGeom prst="rect">
            <a:avLst/>
          </a:prstGeom>
        </p:spPr>
        <p:txBody>
          <a:bodyPr wrap="square" lIns="0" tIns="12700" rIns="0" bIns="0" rtlCol="0" vert="horz">
            <a:spAutoFit/>
          </a:bodyPr>
          <a:lstStyle/>
          <a:p>
            <a:pPr marL="416559" marR="5080">
              <a:lnSpc>
                <a:spcPct val="135200"/>
              </a:lnSpc>
              <a:spcBef>
                <a:spcPts val="100"/>
              </a:spcBef>
            </a:pPr>
            <a:r>
              <a:rPr dirty="0" sz="1050" spc="10">
                <a:latin typeface="游ゴシック"/>
                <a:cs typeface="游ゴシック"/>
              </a:rPr>
              <a:t>ということが、そういう研究がやっぱり行われると一つ間違ってそのウィルスが漏れると大変な</a:t>
            </a:r>
            <a:r>
              <a:rPr dirty="0" sz="1050" spc="-10">
                <a:latin typeface="游ゴシック"/>
                <a:cs typeface="游ゴシック"/>
              </a:rPr>
              <a:t>ことになることなんですけど。</a:t>
            </a:r>
            <a:endParaRPr sz="1050">
              <a:latin typeface="游ゴシック"/>
              <a:cs typeface="游ゴシック"/>
            </a:endParaRPr>
          </a:p>
          <a:p>
            <a:pPr marL="416559">
              <a:lnSpc>
                <a:spcPct val="100000"/>
              </a:lnSpc>
              <a:spcBef>
                <a:spcPts val="445"/>
              </a:spcBef>
            </a:pPr>
            <a:r>
              <a:rPr dirty="0" sz="1050" spc="-10">
                <a:latin typeface="游ゴシック"/>
                <a:cs typeface="游ゴシック"/>
              </a:rPr>
              <a:t>(18:37)</a:t>
            </a:r>
            <a:endParaRPr sz="1050">
              <a:latin typeface="游ゴシック"/>
              <a:cs typeface="游ゴシック"/>
            </a:endParaRPr>
          </a:p>
          <a:p>
            <a:pPr algn="just" marL="416559" marR="5080" indent="-403860">
              <a:lnSpc>
                <a:spcPct val="135200"/>
              </a:lnSpc>
              <a:spcBef>
                <a:spcPts val="10"/>
              </a:spcBef>
            </a:pPr>
            <a:r>
              <a:rPr dirty="0" sz="1050" spc="10" b="1">
                <a:latin typeface="游ゴシック"/>
                <a:cs typeface="游ゴシック"/>
              </a:rPr>
              <a:t>及川</a:t>
            </a:r>
            <a:r>
              <a:rPr dirty="0" sz="1050" spc="-10">
                <a:latin typeface="游ゴシック"/>
                <a:cs typeface="游ゴシック"/>
              </a:rPr>
              <a:t>： なるほど、なるほど。先生、アメリカでの問題なんですけど、アメリカの上院議会でですね、ラ</a:t>
            </a:r>
            <a:r>
              <a:rPr dirty="0" sz="1050" spc="10">
                <a:latin typeface="游ゴシック"/>
                <a:cs typeface="游ゴシック"/>
              </a:rPr>
              <a:t>ンドポール議員がある有名なアンソニー・ファウチ博士に詰め寄ってるわけなんすけど、この議</a:t>
            </a:r>
            <a:r>
              <a:rPr dirty="0" sz="1050" spc="-10">
                <a:latin typeface="游ゴシック"/>
                <a:cs typeface="游ゴシック"/>
              </a:rPr>
              <a:t>論がかみ合わない。</a:t>
            </a:r>
            <a:endParaRPr sz="1050">
              <a:latin typeface="游ゴシック"/>
              <a:cs typeface="游ゴシック"/>
            </a:endParaRPr>
          </a:p>
          <a:p>
            <a:pPr marL="486409">
              <a:lnSpc>
                <a:spcPct val="100000"/>
              </a:lnSpc>
              <a:spcBef>
                <a:spcPts val="445"/>
              </a:spcBef>
            </a:pPr>
            <a:r>
              <a:rPr dirty="0" sz="1050" spc="-15">
                <a:latin typeface="游ゴシック"/>
                <a:cs typeface="游ゴシック"/>
              </a:rPr>
              <a:t>どうもそれは、この機能獲得というもののお互いの定義が違うんじゃないかと言われてますが。</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そう、そうなんですよね</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そうなんですね</a:t>
            </a:r>
            <a:r>
              <a:rPr dirty="0" sz="1050" spc="-50">
                <a:latin typeface="游ゴシック"/>
                <a:cs typeface="游ゴシック"/>
              </a:rPr>
              <a:t>。</a:t>
            </a:r>
            <a:endParaRPr sz="1050">
              <a:latin typeface="游ゴシック"/>
              <a:cs typeface="游ゴシック"/>
            </a:endParaRPr>
          </a:p>
          <a:p>
            <a:pPr algn="just" marL="416559" marR="5080" indent="-403860">
              <a:lnSpc>
                <a:spcPct val="135200"/>
              </a:lnSpc>
            </a:pPr>
            <a:r>
              <a:rPr dirty="0" sz="1050" spc="-5" b="1">
                <a:latin typeface="游ゴシック"/>
                <a:cs typeface="游ゴシック"/>
              </a:rPr>
              <a:t>村上</a:t>
            </a:r>
            <a:r>
              <a:rPr dirty="0" sz="1050" spc="-15">
                <a:latin typeface="游ゴシック"/>
                <a:cs typeface="游ゴシック"/>
              </a:rPr>
              <a:t>： おそらく、ベーシックなリサーチとして研究としてやるのと、あるいはそのウイルスが、その何</a:t>
            </a:r>
            <a:r>
              <a:rPr dirty="0" sz="1050" spc="10">
                <a:latin typeface="游ゴシック"/>
                <a:cs typeface="游ゴシック"/>
              </a:rPr>
              <a:t>ていうかな、だから、より感染力を上げてより毒性を上げるにはどうしたらいいかっていう研究</a:t>
            </a:r>
            <a:r>
              <a:rPr dirty="0" sz="1050" spc="-10">
                <a:latin typeface="游ゴシック"/>
                <a:cs typeface="游ゴシック"/>
              </a:rPr>
              <a:t>は普通は必要ないんですよ。</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及川</a:t>
            </a:r>
            <a:r>
              <a:rPr dirty="0" sz="1050" spc="25">
                <a:latin typeface="游ゴシック"/>
                <a:cs typeface="游ゴシック"/>
              </a:rPr>
              <a:t>：  普通は必要ない。</a:t>
            </a:r>
            <a:endParaRPr sz="1050">
              <a:latin typeface="游ゴシック"/>
              <a:cs typeface="游ゴシック"/>
            </a:endParaRPr>
          </a:p>
          <a:p>
            <a:pPr algn="just" marL="416559" marR="6350" indent="-403860">
              <a:lnSpc>
                <a:spcPct val="135200"/>
              </a:lnSpc>
              <a:spcBef>
                <a:spcPts val="15"/>
              </a:spcBef>
            </a:pPr>
            <a:r>
              <a:rPr dirty="0" sz="1050" spc="-10" b="1">
                <a:latin typeface="游ゴシック"/>
                <a:cs typeface="游ゴシック"/>
              </a:rPr>
              <a:t>村上</a:t>
            </a:r>
            <a:r>
              <a:rPr dirty="0" sz="1050" spc="-25">
                <a:latin typeface="游ゴシック"/>
                <a:cs typeface="游ゴシック"/>
              </a:rPr>
              <a:t>： 普通は必要ないんだけれども、どうやらそのような研究をやろうとしていた人たちがいるような</a:t>
            </a:r>
            <a:r>
              <a:rPr dirty="0" sz="1050" spc="-20">
                <a:latin typeface="游ゴシック"/>
                <a:cs typeface="游ゴシック"/>
              </a:rPr>
              <a:t>んですね。</a:t>
            </a:r>
            <a:endParaRPr sz="1050">
              <a:latin typeface="游ゴシック"/>
              <a:cs typeface="游ゴシック"/>
            </a:endParaRPr>
          </a:p>
          <a:p>
            <a:pPr marL="550545">
              <a:lnSpc>
                <a:spcPct val="100000"/>
              </a:lnSpc>
              <a:spcBef>
                <a:spcPts val="440"/>
              </a:spcBef>
            </a:pPr>
            <a:r>
              <a:rPr dirty="0" sz="1050" spc="-20">
                <a:latin typeface="游ゴシック"/>
                <a:cs typeface="游ゴシック"/>
              </a:rPr>
              <a:t>おそらくですね、方向性が違うわけですよ。</a:t>
            </a:r>
            <a:endParaRPr sz="1050">
              <a:latin typeface="游ゴシック"/>
              <a:cs typeface="游ゴシック"/>
            </a:endParaRPr>
          </a:p>
          <a:p>
            <a:pPr marL="416559" marR="5080" indent="141605">
              <a:lnSpc>
                <a:spcPct val="135200"/>
              </a:lnSpc>
            </a:pPr>
            <a:r>
              <a:rPr dirty="0" sz="1050" spc="5">
                <a:latin typeface="游ゴシック"/>
                <a:cs typeface="游ゴシック"/>
              </a:rPr>
              <a:t>一方ではベーシックの研究としてやろうとするし、もう一つは、ウイルスの毒性を上げるって</a:t>
            </a:r>
            <a:r>
              <a:rPr dirty="0" sz="1050" spc="-10">
                <a:latin typeface="游ゴシック"/>
                <a:cs typeface="游ゴシック"/>
              </a:rPr>
              <a:t>いうのは別にやる必要ないんですよね。</a:t>
            </a:r>
            <a:endParaRPr sz="1050">
              <a:latin typeface="游ゴシック"/>
              <a:cs typeface="游ゴシック"/>
            </a:endParaRPr>
          </a:p>
          <a:p>
            <a:pPr marL="550545">
              <a:lnSpc>
                <a:spcPct val="100000"/>
              </a:lnSpc>
              <a:spcBef>
                <a:spcPts val="459"/>
              </a:spcBef>
            </a:pPr>
            <a:r>
              <a:rPr dirty="0" sz="1050" spc="-15">
                <a:latin typeface="游ゴシック"/>
                <a:cs typeface="游ゴシック"/>
              </a:rPr>
              <a:t>でも、わかってますから。</a:t>
            </a:r>
            <a:endParaRPr sz="1050">
              <a:latin typeface="游ゴシック"/>
              <a:cs typeface="游ゴシック"/>
            </a:endParaRPr>
          </a:p>
          <a:p>
            <a:pPr marL="550545" marR="2685415">
              <a:lnSpc>
                <a:spcPct val="135200"/>
              </a:lnSpc>
            </a:pPr>
            <a:r>
              <a:rPr dirty="0" sz="1050" spc="-20">
                <a:latin typeface="游ゴシック"/>
                <a:cs typeface="游ゴシック"/>
              </a:rPr>
              <a:t>どんな仕組みで毒性が出るか解っていますので。</a:t>
            </a:r>
            <a:r>
              <a:rPr dirty="0" sz="1050" spc="500">
                <a:latin typeface="游ゴシック"/>
                <a:cs typeface="游ゴシック"/>
              </a:rPr>
              <a:t> </a:t>
            </a:r>
            <a:r>
              <a:rPr dirty="0" sz="1050" spc="-20">
                <a:latin typeface="游ゴシック"/>
                <a:cs typeface="游ゴシック"/>
              </a:rPr>
              <a:t>その辺がね、多分問題として考えていかないとね。</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なるほど、ファウチさんは</a:t>
            </a:r>
            <a:r>
              <a:rPr dirty="0" sz="1050" spc="-20">
                <a:latin typeface="游ゴシック"/>
                <a:cs typeface="游ゴシック"/>
              </a:rPr>
              <a:t>、</a:t>
            </a:r>
            <a:r>
              <a:rPr dirty="0" sz="1050">
                <a:latin typeface="游ゴシック"/>
                <a:cs typeface="游ゴシック"/>
              </a:rPr>
              <a:t>そ</a:t>
            </a:r>
            <a:r>
              <a:rPr dirty="0" sz="1050" spc="-20">
                <a:latin typeface="游ゴシック"/>
                <a:cs typeface="游ゴシック"/>
              </a:rPr>
              <a:t>う</a:t>
            </a:r>
            <a:r>
              <a:rPr dirty="0" sz="1050" spc="-10">
                <a:latin typeface="游ゴシック"/>
                <a:cs typeface="游ゴシック"/>
              </a:rPr>
              <a:t>いう何か定義があるんだと、機能獲得に</a:t>
            </a:r>
            <a:r>
              <a:rPr dirty="0" sz="1050" spc="-20">
                <a:latin typeface="游ゴシック"/>
                <a:cs typeface="游ゴシック"/>
              </a:rPr>
              <a:t>関</a:t>
            </a:r>
            <a:r>
              <a:rPr dirty="0" sz="1050">
                <a:latin typeface="游ゴシック"/>
                <a:cs typeface="游ゴシック"/>
              </a:rPr>
              <a:t>し</a:t>
            </a:r>
            <a:r>
              <a:rPr dirty="0" sz="1050" spc="-20">
                <a:latin typeface="游ゴシック"/>
                <a:cs typeface="游ゴシック"/>
              </a:rPr>
              <a:t>て</a:t>
            </a:r>
            <a:r>
              <a:rPr dirty="0" sz="1050" spc="-10">
                <a:latin typeface="游ゴシック"/>
                <a:cs typeface="游ゴシック"/>
              </a:rPr>
              <a:t>より感染しや</a:t>
            </a:r>
            <a:r>
              <a:rPr dirty="0" sz="1050" spc="-50">
                <a:latin typeface="游ゴシック"/>
                <a:cs typeface="游ゴシック"/>
              </a:rPr>
              <a:t>す</a:t>
            </a:r>
            <a:r>
              <a:rPr dirty="0" sz="1050" spc="-10">
                <a:latin typeface="游ゴシック"/>
                <a:cs typeface="游ゴシック"/>
              </a:rPr>
              <a:t>く、かつ毒性が強まる意味での機能獲得と</a:t>
            </a:r>
            <a:r>
              <a:rPr dirty="0" sz="1050" spc="-20">
                <a:latin typeface="游ゴシック"/>
                <a:cs typeface="游ゴシック"/>
              </a:rPr>
              <a:t>か</a:t>
            </a:r>
            <a:r>
              <a:rPr dirty="0" sz="1050" spc="-10">
                <a:latin typeface="游ゴシック"/>
                <a:cs typeface="游ゴシック"/>
              </a:rPr>
              <a:t>いうふうに言い方をしてるんですが</a:t>
            </a:r>
            <a:r>
              <a:rPr dirty="0" sz="1050" spc="-50">
                <a:latin typeface="游ゴシック"/>
                <a:cs typeface="游ゴシック"/>
              </a:rPr>
              <a:t>。</a:t>
            </a:r>
            <a:endParaRPr sz="1050">
              <a:latin typeface="游ゴシック"/>
              <a:cs typeface="游ゴシック"/>
            </a:endParaRPr>
          </a:p>
          <a:p>
            <a:pPr marL="416559" marR="6350" indent="-403860">
              <a:lnSpc>
                <a:spcPct val="135200"/>
              </a:lnSpc>
              <a:spcBef>
                <a:spcPts val="1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それはですね、</a:t>
            </a:r>
            <a:r>
              <a:rPr dirty="0" sz="1050" spc="-10" b="1">
                <a:latin typeface="游ゴシック"/>
                <a:cs typeface="游ゴシック"/>
              </a:rPr>
              <a:t>そういうウ</a:t>
            </a:r>
            <a:r>
              <a:rPr dirty="0" sz="1050" spc="-20" b="1">
                <a:latin typeface="游ゴシック"/>
                <a:cs typeface="游ゴシック"/>
              </a:rPr>
              <a:t>イ</a:t>
            </a:r>
            <a:r>
              <a:rPr dirty="0" sz="1050" b="1">
                <a:latin typeface="游ゴシック"/>
                <a:cs typeface="游ゴシック"/>
              </a:rPr>
              <a:t>ル</a:t>
            </a:r>
            <a:r>
              <a:rPr dirty="0" sz="1050" spc="-20" b="1">
                <a:latin typeface="游ゴシック"/>
                <a:cs typeface="游ゴシック"/>
              </a:rPr>
              <a:t>ス</a:t>
            </a:r>
            <a:r>
              <a:rPr dirty="0" sz="1050" spc="-10" b="1">
                <a:latin typeface="游ゴシック"/>
                <a:cs typeface="游ゴシック"/>
              </a:rPr>
              <a:t>がバラまかれたりしたときにどうすれば</a:t>
            </a:r>
            <a:r>
              <a:rPr dirty="0" sz="1050" spc="-20" b="1">
                <a:latin typeface="游ゴシック"/>
                <a:cs typeface="游ゴシック"/>
              </a:rPr>
              <a:t>防</a:t>
            </a:r>
            <a:r>
              <a:rPr dirty="0" sz="1050" b="1">
                <a:latin typeface="游ゴシック"/>
                <a:cs typeface="游ゴシック"/>
              </a:rPr>
              <a:t>げ</a:t>
            </a:r>
            <a:r>
              <a:rPr dirty="0" sz="1050" spc="-20" b="1">
                <a:latin typeface="游ゴシック"/>
                <a:cs typeface="游ゴシック"/>
              </a:rPr>
              <a:t>る</a:t>
            </a:r>
            <a:r>
              <a:rPr dirty="0" sz="1050" spc="-10" b="1">
                <a:latin typeface="游ゴシック"/>
                <a:cs typeface="游ゴシック"/>
              </a:rPr>
              <a:t>かっていう意</a:t>
            </a:r>
            <a:r>
              <a:rPr dirty="0" sz="1050" spc="-50" b="1">
                <a:latin typeface="游ゴシック"/>
                <a:cs typeface="游ゴシック"/>
              </a:rPr>
              <a:t>味</a:t>
            </a:r>
            <a:r>
              <a:rPr dirty="0" sz="1050" spc="-10" b="1">
                <a:latin typeface="游ゴシック"/>
                <a:cs typeface="游ゴシック"/>
              </a:rPr>
              <a:t>では防衛上の非常に大きな問題</a:t>
            </a:r>
            <a:r>
              <a:rPr dirty="0" sz="1050" spc="-10">
                <a:latin typeface="游ゴシック"/>
                <a:cs typeface="游ゴシック"/>
              </a:rPr>
              <a:t>なんですね</a:t>
            </a:r>
            <a:r>
              <a:rPr dirty="0" sz="1050" spc="-50">
                <a:latin typeface="游ゴシック"/>
                <a:cs typeface="游ゴシック"/>
              </a:rPr>
              <a:t>。</a:t>
            </a:r>
            <a:endParaRPr sz="1050">
              <a:latin typeface="游ゴシック"/>
              <a:cs typeface="游ゴシック"/>
            </a:endParaRPr>
          </a:p>
          <a:p>
            <a:pPr marL="416559" marR="5080" indent="137160">
              <a:lnSpc>
                <a:spcPct val="135200"/>
              </a:lnSpc>
            </a:pPr>
            <a:r>
              <a:rPr dirty="0" sz="1050" spc="10">
                <a:latin typeface="游ゴシック"/>
                <a:cs typeface="游ゴシック"/>
              </a:rPr>
              <a:t>ただ防衛の、例えば目的として、そのウイルスの毒性がどうしたら上がるかという研究は必要</a:t>
            </a:r>
            <a:r>
              <a:rPr dirty="0" sz="1050" spc="-10">
                <a:latin typeface="游ゴシック"/>
                <a:cs typeface="游ゴシック"/>
              </a:rPr>
              <a:t>だと思うんですよね。</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どうすればウイルスがより感染しやすくなるかってのは必要な事だと思うんです。</a:t>
            </a:r>
            <a:endParaRPr sz="1050">
              <a:latin typeface="游ゴシック"/>
              <a:cs typeface="游ゴシック"/>
            </a:endParaRPr>
          </a:p>
          <a:p>
            <a:pPr marL="550545" marR="942340">
              <a:lnSpc>
                <a:spcPct val="135200"/>
              </a:lnSpc>
              <a:spcBef>
                <a:spcPts val="15"/>
              </a:spcBef>
            </a:pPr>
            <a:r>
              <a:rPr dirty="0" sz="1050" spc="-20">
                <a:latin typeface="游ゴシック"/>
                <a:cs typeface="游ゴシック"/>
              </a:rPr>
              <a:t>だから防衛上の問題として政府がやるっていうのは僕はあり得ると思う訳です。</a:t>
            </a:r>
            <a:r>
              <a:rPr dirty="0" sz="1050" spc="-15">
                <a:latin typeface="游ゴシック"/>
                <a:cs typeface="游ゴシック"/>
              </a:rPr>
              <a:t>その辺の相違だと思うんですよ。</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5"/>
              </a:spcBef>
            </a:pPr>
            <a:r>
              <a:rPr dirty="0" sz="1050" spc="10">
                <a:latin typeface="游ゴシック"/>
                <a:cs typeface="游ゴシック"/>
              </a:rPr>
              <a:t>多分ランドポールさん、ランドールさんも医者なのかな、元、だからある程度一致する点があるのでしょうけど、もうちょっと広い意味で機能獲得を言われてるらしいということなんですけ</a:t>
            </a:r>
            <a:endParaRPr sz="1050">
              <a:latin typeface="游ゴシック"/>
              <a:cs typeface="游ゴシック"/>
            </a:endParaRPr>
          </a:p>
          <a:p>
            <a:pPr marL="416559">
              <a:lnSpc>
                <a:spcPct val="100000"/>
              </a:lnSpc>
              <a:spcBef>
                <a:spcPts val="455"/>
              </a:spcBef>
            </a:pPr>
            <a:r>
              <a:rPr dirty="0" sz="1050" spc="-25">
                <a:latin typeface="游ゴシック"/>
                <a:cs typeface="游ゴシック"/>
              </a:rPr>
              <a:t>れど。</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そうなんですよ、生物学者</a:t>
            </a:r>
            <a:r>
              <a:rPr dirty="0" sz="1050" spc="-20">
                <a:latin typeface="游ゴシック"/>
                <a:cs typeface="游ゴシック"/>
              </a:rPr>
              <a:t>の</a:t>
            </a:r>
            <a:r>
              <a:rPr dirty="0" sz="1050">
                <a:latin typeface="游ゴシック"/>
                <a:cs typeface="游ゴシック"/>
              </a:rPr>
              <a:t>発</a:t>
            </a:r>
            <a:r>
              <a:rPr dirty="0" sz="1050" spc="-20">
                <a:latin typeface="游ゴシック"/>
                <a:cs typeface="游ゴシック"/>
              </a:rPr>
              <a:t>想</a:t>
            </a:r>
            <a:r>
              <a:rPr dirty="0" sz="1050" spc="-10">
                <a:latin typeface="游ゴシック"/>
                <a:cs typeface="游ゴシック"/>
              </a:rPr>
              <a:t>で言いますと、今更、ウイルスで機能獲</a:t>
            </a:r>
            <a:r>
              <a:rPr dirty="0" sz="1050" spc="-20">
                <a:latin typeface="游ゴシック"/>
                <a:cs typeface="游ゴシック"/>
              </a:rPr>
              <a:t>得</a:t>
            </a:r>
            <a:r>
              <a:rPr dirty="0" sz="1050">
                <a:latin typeface="游ゴシック"/>
                <a:cs typeface="游ゴシック"/>
              </a:rPr>
              <a:t>実</a:t>
            </a:r>
            <a:r>
              <a:rPr dirty="0" sz="1050" spc="-20">
                <a:latin typeface="游ゴシック"/>
                <a:cs typeface="游ゴシック"/>
              </a:rPr>
              <a:t>験</a:t>
            </a:r>
            <a:r>
              <a:rPr dirty="0" sz="1050" spc="-10">
                <a:latin typeface="游ゴシック"/>
                <a:cs typeface="游ゴシック"/>
              </a:rPr>
              <a:t>してもしょう</a:t>
            </a:r>
            <a:r>
              <a:rPr dirty="0" sz="1050" spc="-50">
                <a:latin typeface="游ゴシック"/>
                <a:cs typeface="游ゴシック"/>
              </a:rPr>
              <a:t>が</a:t>
            </a:r>
            <a:r>
              <a:rPr dirty="0" sz="1050" spc="-10">
                <a:latin typeface="游ゴシック"/>
                <a:cs typeface="游ゴシック"/>
              </a:rPr>
              <a:t>ないよねっていう気持ちがあるんですよね</a:t>
            </a:r>
            <a:r>
              <a:rPr dirty="0" sz="1050" spc="-20">
                <a:latin typeface="游ゴシック"/>
                <a:cs typeface="游ゴシック"/>
              </a:rPr>
              <a:t>、</a:t>
            </a:r>
            <a:r>
              <a:rPr dirty="0" sz="1050" spc="-10">
                <a:latin typeface="游ゴシック"/>
                <a:cs typeface="游ゴシック"/>
              </a:rPr>
              <a:t>解ってますからもう</a:t>
            </a:r>
            <a:r>
              <a:rPr dirty="0" sz="1050" spc="-50">
                <a:latin typeface="游ゴシック"/>
                <a:cs typeface="游ゴシック"/>
              </a:rPr>
              <a:t>。</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b="1">
                <a:solidFill>
                  <a:srgbClr val="FF0000"/>
                </a:solidFill>
                <a:latin typeface="游ゴシック"/>
                <a:cs typeface="游ゴシック"/>
              </a:rPr>
              <a:t>（機能獲得実験</a:t>
            </a:r>
            <a:r>
              <a:rPr dirty="0" sz="1050" spc="-50" b="1">
                <a:solidFill>
                  <a:srgbClr val="FF0000"/>
                </a:solidFill>
                <a:latin typeface="游ゴシック"/>
                <a:cs typeface="游ゴシック"/>
              </a:rPr>
              <a:t>）</a:t>
            </a:r>
            <a:endParaRPr sz="1050">
              <a:latin typeface="游ゴシック"/>
              <a:cs typeface="游ゴシック"/>
            </a:endParaRPr>
          </a:p>
          <a:p>
            <a:pPr>
              <a:lnSpc>
                <a:spcPct val="100000"/>
              </a:lnSpc>
              <a:spcBef>
                <a:spcPts val="90"/>
              </a:spcBef>
            </a:pPr>
            <a:endParaRPr sz="1100">
              <a:latin typeface="游ゴシック"/>
              <a:cs typeface="游ゴシック"/>
            </a:endParaRPr>
          </a:p>
          <a:p>
            <a:pPr marL="12700">
              <a:lnSpc>
                <a:spcPct val="100000"/>
              </a:lnSpc>
            </a:pPr>
            <a:r>
              <a:rPr dirty="0" sz="1050" spc="-10">
                <a:latin typeface="游ゴシック"/>
                <a:cs typeface="游ゴシック"/>
              </a:rPr>
              <a:t>(20:55)</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なるほど、そこで先生、</a:t>
            </a:r>
            <a:r>
              <a:rPr dirty="0" sz="1050" spc="-10" b="1">
                <a:latin typeface="游ゴシック"/>
                <a:cs typeface="游ゴシック"/>
              </a:rPr>
              <a:t>機</a:t>
            </a:r>
            <a:r>
              <a:rPr dirty="0" sz="1050" spc="-20" b="1">
                <a:latin typeface="游ゴシック"/>
                <a:cs typeface="游ゴシック"/>
              </a:rPr>
              <a:t>能</a:t>
            </a:r>
            <a:r>
              <a:rPr dirty="0" sz="1050" b="1">
                <a:latin typeface="游ゴシック"/>
                <a:cs typeface="游ゴシック"/>
              </a:rPr>
              <a:t>獲</a:t>
            </a:r>
            <a:r>
              <a:rPr dirty="0" sz="1050" spc="-20" b="1">
                <a:latin typeface="游ゴシック"/>
                <a:cs typeface="游ゴシック"/>
              </a:rPr>
              <a:t>得</a:t>
            </a:r>
            <a:r>
              <a:rPr dirty="0" sz="1050" spc="-10" b="1">
                <a:latin typeface="游ゴシック"/>
                <a:cs typeface="游ゴシック"/>
              </a:rPr>
              <a:t>実験というのはどういうものなのか</a:t>
            </a:r>
            <a:r>
              <a:rPr dirty="0" sz="1050" spc="-10">
                <a:latin typeface="游ゴシック"/>
                <a:cs typeface="游ゴシック"/>
              </a:rPr>
              <a:t>って</a:t>
            </a:r>
            <a:r>
              <a:rPr dirty="0" sz="1050" spc="-20">
                <a:latin typeface="游ゴシック"/>
                <a:cs typeface="游ゴシック"/>
              </a:rPr>
              <a:t>い</a:t>
            </a:r>
            <a:r>
              <a:rPr dirty="0" sz="1050">
                <a:latin typeface="游ゴシック"/>
                <a:cs typeface="游ゴシック"/>
              </a:rPr>
              <a:t>う</a:t>
            </a:r>
            <a:r>
              <a:rPr dirty="0" sz="1050" spc="-20">
                <a:latin typeface="游ゴシック"/>
                <a:cs typeface="游ゴシック"/>
              </a:rPr>
              <a:t>こ</a:t>
            </a:r>
            <a:r>
              <a:rPr dirty="0" sz="1050" spc="-10">
                <a:latin typeface="游ゴシック"/>
                <a:cs typeface="游ゴシック"/>
              </a:rPr>
              <a:t>となんですが</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989178"/>
            <a:ext cx="6325870" cy="1758314"/>
          </a:xfrm>
          <a:prstGeom prst="rect">
            <a:avLst/>
          </a:prstGeom>
        </p:spPr>
        <p:txBody>
          <a:bodyPr wrap="square" lIns="0" tIns="69215" rIns="0" bIns="0" rtlCol="0" vert="horz">
            <a:spAutoFit/>
          </a:bodyPr>
          <a:lstStyle/>
          <a:p>
            <a:pPr marL="416559">
              <a:lnSpc>
                <a:spcPct val="100000"/>
              </a:lnSpc>
              <a:spcBef>
                <a:spcPts val="545"/>
              </a:spcBef>
            </a:pPr>
            <a:r>
              <a:rPr dirty="0" sz="1050" spc="-15">
                <a:latin typeface="游ゴシック"/>
                <a:cs typeface="游ゴシック"/>
              </a:rPr>
              <a:t>ちょっとその辺のところをお話できたら。</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どういうものを、どういう</a:t>
            </a:r>
            <a:r>
              <a:rPr dirty="0" sz="1050" spc="-20">
                <a:latin typeface="游ゴシック"/>
                <a:cs typeface="游ゴシック"/>
              </a:rPr>
              <a:t>ふ</a:t>
            </a:r>
            <a:r>
              <a:rPr dirty="0" sz="1050">
                <a:latin typeface="游ゴシック"/>
                <a:cs typeface="游ゴシック"/>
              </a:rPr>
              <a:t>う</a:t>
            </a:r>
            <a:r>
              <a:rPr dirty="0" sz="1050" spc="-20">
                <a:latin typeface="游ゴシック"/>
                <a:cs typeface="游ゴシック"/>
              </a:rPr>
              <a:t>な</a:t>
            </a:r>
            <a:r>
              <a:rPr dirty="0" sz="1050" spc="-10">
                <a:latin typeface="游ゴシック"/>
                <a:cs typeface="游ゴシック"/>
              </a:rPr>
              <a:t>遺伝子を入れれば、どうなるかって言う</a:t>
            </a:r>
            <a:r>
              <a:rPr dirty="0" sz="1050" spc="-20">
                <a:latin typeface="游ゴシック"/>
                <a:cs typeface="游ゴシック"/>
              </a:rPr>
              <a:t>あ</a:t>
            </a:r>
            <a:r>
              <a:rPr dirty="0" sz="1050">
                <a:latin typeface="游ゴシック"/>
                <a:cs typeface="游ゴシック"/>
              </a:rPr>
              <a:t>た</a:t>
            </a:r>
            <a:r>
              <a:rPr dirty="0" sz="1050" spc="-20">
                <a:latin typeface="游ゴシック"/>
                <a:cs typeface="游ゴシック"/>
              </a:rPr>
              <a:t>り</a:t>
            </a:r>
            <a:r>
              <a:rPr dirty="0" sz="1050" spc="-10">
                <a:latin typeface="游ゴシック"/>
                <a:cs typeface="游ゴシック"/>
              </a:rPr>
              <a:t>から、少しお</a:t>
            </a:r>
            <a:r>
              <a:rPr dirty="0" sz="1050" spc="-50">
                <a:latin typeface="游ゴシック"/>
                <a:cs typeface="游ゴシック"/>
              </a:rPr>
              <a:t>話</a:t>
            </a:r>
            <a:r>
              <a:rPr dirty="0" sz="1050" spc="-10">
                <a:latin typeface="游ゴシック"/>
                <a:cs typeface="游ゴシック"/>
              </a:rPr>
              <a:t>をしたいんですけども</a:t>
            </a:r>
            <a:r>
              <a:rPr dirty="0" sz="1050" spc="-50">
                <a:latin typeface="游ゴシック"/>
                <a:cs typeface="游ゴシック"/>
              </a:rPr>
              <a:t>。</a:t>
            </a:r>
            <a:endParaRPr sz="1050">
              <a:latin typeface="游ゴシック"/>
              <a:cs typeface="游ゴシック"/>
            </a:endParaRPr>
          </a:p>
          <a:p>
            <a:pPr marL="416559" marR="5080" indent="137160">
              <a:lnSpc>
                <a:spcPct val="135200"/>
              </a:lnSpc>
              <a:spcBef>
                <a:spcPts val="10"/>
              </a:spcBef>
            </a:pPr>
            <a:r>
              <a:rPr dirty="0" sz="1050" spc="10">
                <a:latin typeface="游ゴシック"/>
                <a:cs typeface="游ゴシック"/>
              </a:rPr>
              <a:t>それを一つのスライドにありまして、一つはですね、どのような姿勢と仕組みで感染できるか</a:t>
            </a:r>
            <a:r>
              <a:rPr dirty="0" sz="1050" spc="-10">
                <a:latin typeface="游ゴシック"/>
                <a:cs typeface="游ゴシック"/>
              </a:rPr>
              <a:t>を変えられます。</a:t>
            </a:r>
            <a:endParaRPr sz="1050">
              <a:latin typeface="游ゴシック"/>
              <a:cs typeface="游ゴシック"/>
            </a:endParaRPr>
          </a:p>
          <a:p>
            <a:pPr marL="416559" marR="5080" indent="137160">
              <a:lnSpc>
                <a:spcPct val="135200"/>
              </a:lnSpc>
            </a:pPr>
            <a:r>
              <a:rPr dirty="0" sz="1050" spc="20">
                <a:latin typeface="游ゴシック"/>
                <a:cs typeface="游ゴシック"/>
              </a:rPr>
              <a:t>これは、方向性は</a:t>
            </a:r>
            <a:r>
              <a:rPr dirty="0" sz="1050" spc="20" b="1">
                <a:latin typeface="游ゴシック"/>
                <a:cs typeface="游ゴシック"/>
              </a:rPr>
              <a:t>どの受容体を利用するか</a:t>
            </a:r>
            <a:r>
              <a:rPr dirty="0" sz="1050" spc="20">
                <a:latin typeface="游ゴシック"/>
                <a:cs typeface="游ゴシック"/>
              </a:rPr>
              <a:t>ってことで、入り口ですね、</a:t>
            </a:r>
            <a:r>
              <a:rPr dirty="0" sz="1050" spc="10" b="1">
                <a:latin typeface="游ゴシック"/>
                <a:cs typeface="游ゴシック"/>
              </a:rPr>
              <a:t>細胞の表面にあります</a:t>
            </a:r>
            <a:r>
              <a:rPr dirty="0" sz="1050" spc="-10" b="1">
                <a:latin typeface="游ゴシック"/>
                <a:cs typeface="游ゴシック"/>
              </a:rPr>
              <a:t>受容体の、どういうものにウイルスが初めに反応するか、これは変えられる</a:t>
            </a:r>
            <a:r>
              <a:rPr dirty="0" sz="1050" spc="-10">
                <a:latin typeface="游ゴシック"/>
                <a:cs typeface="游ゴシック"/>
              </a:rPr>
              <a:t>んです。</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あともう一つは、</a:t>
            </a:r>
            <a:r>
              <a:rPr dirty="0" sz="1050" spc="-15" b="1">
                <a:latin typeface="游ゴシック"/>
                <a:cs typeface="游ゴシック"/>
              </a:rPr>
              <a:t>強力に付くか、弱く付くか、</a:t>
            </a:r>
            <a:r>
              <a:rPr dirty="0" sz="1050" spc="-15">
                <a:latin typeface="游ゴシック"/>
                <a:cs typeface="游ゴシック"/>
              </a:rPr>
              <a:t>これも変更できます。</a:t>
            </a:r>
            <a:endParaRPr sz="1050">
              <a:latin typeface="游ゴシック"/>
              <a:cs typeface="游ゴシック"/>
            </a:endParaRPr>
          </a:p>
        </p:txBody>
      </p:sp>
      <p:sp>
        <p:nvSpPr>
          <p:cNvPr id="3" name="object 3" descr=""/>
          <p:cNvSpPr txBox="1"/>
          <p:nvPr/>
        </p:nvSpPr>
        <p:spPr>
          <a:xfrm>
            <a:off x="706627" y="6787997"/>
            <a:ext cx="6325870" cy="3058160"/>
          </a:xfrm>
          <a:prstGeom prst="rect">
            <a:avLst/>
          </a:prstGeom>
        </p:spPr>
        <p:txBody>
          <a:bodyPr wrap="square" lIns="0" tIns="69215" rIns="0" bIns="0" rtlCol="0" vert="horz">
            <a:spAutoFit/>
          </a:bodyPr>
          <a:lstStyle/>
          <a:p>
            <a:pPr algn="just" marL="12700">
              <a:lnSpc>
                <a:spcPct val="100000"/>
              </a:lnSpc>
              <a:spcBef>
                <a:spcPts val="545"/>
              </a:spcBef>
            </a:pPr>
            <a:r>
              <a:rPr dirty="0" sz="1050" spc="-10" b="1">
                <a:latin typeface="游ゴシック"/>
                <a:cs typeface="游ゴシック"/>
              </a:rPr>
              <a:t>及川</a:t>
            </a:r>
            <a:r>
              <a:rPr dirty="0" sz="1050" spc="-15">
                <a:latin typeface="游ゴシック"/>
                <a:cs typeface="游ゴシック"/>
              </a:rPr>
              <a:t>：  まず人間の皮膚細胞に受容体があって、それにウイルスが・・・</a:t>
            </a:r>
            <a:endParaRPr sz="1050">
              <a:latin typeface="游ゴシック"/>
              <a:cs typeface="游ゴシック"/>
            </a:endParaRPr>
          </a:p>
          <a:p>
            <a:pPr algn="just" marL="416559" marR="5080" indent="-403860">
              <a:lnSpc>
                <a:spcPct val="135200"/>
              </a:lnSpc>
            </a:pPr>
            <a:r>
              <a:rPr dirty="0" sz="1050" spc="-5" b="1">
                <a:latin typeface="游ゴシック"/>
                <a:cs typeface="游ゴシック"/>
              </a:rPr>
              <a:t>村上</a:t>
            </a:r>
            <a:r>
              <a:rPr dirty="0" sz="1050" spc="-15">
                <a:latin typeface="游ゴシック"/>
                <a:cs typeface="游ゴシック"/>
              </a:rPr>
              <a:t>： くっ付くことで、いろんなステップが起きていって細胞内に入っるんですけれども、その入り口</a:t>
            </a:r>
            <a:r>
              <a:rPr dirty="0" sz="1050" spc="10">
                <a:latin typeface="游ゴシック"/>
                <a:cs typeface="游ゴシック"/>
              </a:rPr>
              <a:t>をどうするかっていうのも、コロナウイルスだとこの方式で入るだとか、あるいは、インフルエ</a:t>
            </a:r>
            <a:r>
              <a:rPr dirty="0" sz="1050" spc="-15">
                <a:latin typeface="游ゴシック"/>
                <a:cs typeface="游ゴシック"/>
              </a:rPr>
              <a:t>ンザウイルスだとこの受容体を利用するって話があるんですよ。</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それは違うわけですね</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違うんですよね。</a:t>
            </a:r>
            <a:r>
              <a:rPr dirty="0" sz="1050" spc="-10" b="1">
                <a:latin typeface="游ゴシック"/>
                <a:cs typeface="游ゴシック"/>
              </a:rPr>
              <a:t>そこ（受</a:t>
            </a:r>
            <a:r>
              <a:rPr dirty="0" sz="1050" spc="-20" b="1">
                <a:latin typeface="游ゴシック"/>
                <a:cs typeface="游ゴシック"/>
              </a:rPr>
              <a:t>容</a:t>
            </a:r>
            <a:r>
              <a:rPr dirty="0" sz="1050" b="1">
                <a:latin typeface="游ゴシック"/>
                <a:cs typeface="游ゴシック"/>
              </a:rPr>
              <a:t>体</a:t>
            </a:r>
            <a:r>
              <a:rPr dirty="0" sz="1050" spc="-20" b="1">
                <a:latin typeface="游ゴシック"/>
                <a:cs typeface="游ゴシック"/>
              </a:rPr>
              <a:t>）</a:t>
            </a:r>
            <a:r>
              <a:rPr dirty="0" sz="1050" spc="-10" b="1">
                <a:latin typeface="游ゴシック"/>
                <a:cs typeface="游ゴシック"/>
              </a:rPr>
              <a:t>は変更できる</a:t>
            </a:r>
            <a:r>
              <a:rPr dirty="0" sz="1050" spc="-10">
                <a:latin typeface="游ゴシック"/>
                <a:cs typeface="游ゴシック"/>
              </a:rPr>
              <a:t>んです</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変更できるんですね、なる</a:t>
            </a:r>
            <a:r>
              <a:rPr dirty="0" sz="1050" spc="-20">
                <a:latin typeface="游ゴシック"/>
                <a:cs typeface="游ゴシック"/>
              </a:rPr>
              <a:t>ほ</a:t>
            </a:r>
            <a:r>
              <a:rPr dirty="0" sz="1050">
                <a:latin typeface="游ゴシック"/>
                <a:cs typeface="游ゴシック"/>
              </a:rPr>
              <a:t>ど</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あとは弱く付くか、強く付</a:t>
            </a:r>
            <a:r>
              <a:rPr dirty="0" sz="1050" spc="-20">
                <a:latin typeface="游ゴシック"/>
                <a:cs typeface="游ゴシック"/>
              </a:rPr>
              <a:t>く</a:t>
            </a:r>
            <a:r>
              <a:rPr dirty="0" sz="1050">
                <a:latin typeface="游ゴシック"/>
                <a:cs typeface="游ゴシック"/>
              </a:rPr>
              <a:t>か</a:t>
            </a:r>
            <a:r>
              <a:rPr dirty="0" sz="1050" spc="-20">
                <a:latin typeface="游ゴシック"/>
                <a:cs typeface="游ゴシック"/>
              </a:rPr>
              <a:t>で</a:t>
            </a:r>
            <a:r>
              <a:rPr dirty="0" sz="1050" spc="-10">
                <a:latin typeface="游ゴシック"/>
                <a:cs typeface="游ゴシック"/>
              </a:rPr>
              <a:t>すけども、</a:t>
            </a:r>
            <a:r>
              <a:rPr dirty="0" sz="1050" spc="-10" b="1">
                <a:latin typeface="游ゴシック"/>
                <a:cs typeface="游ゴシック"/>
              </a:rPr>
              <a:t>強力にくっ付いた方がより感</a:t>
            </a:r>
            <a:r>
              <a:rPr dirty="0" sz="1050" spc="-20" b="1">
                <a:latin typeface="游ゴシック"/>
                <a:cs typeface="游ゴシック"/>
              </a:rPr>
              <a:t>染</a:t>
            </a:r>
            <a:r>
              <a:rPr dirty="0" sz="1050" b="1">
                <a:latin typeface="游ゴシック"/>
                <a:cs typeface="游ゴシック"/>
              </a:rPr>
              <a:t>し</a:t>
            </a:r>
            <a:r>
              <a:rPr dirty="0" sz="1050" spc="-20" b="1">
                <a:latin typeface="游ゴシック"/>
                <a:cs typeface="游ゴシック"/>
              </a:rPr>
              <a:t>や</a:t>
            </a:r>
            <a:r>
              <a:rPr dirty="0" sz="1050" spc="-10" b="1">
                <a:latin typeface="游ゴシック"/>
                <a:cs typeface="游ゴシック"/>
              </a:rPr>
              <a:t>すくなります</a:t>
            </a:r>
            <a:r>
              <a:rPr dirty="0" sz="1050" spc="-50">
                <a:latin typeface="游ゴシック"/>
                <a:cs typeface="游ゴシック"/>
              </a:rPr>
              <a:t>よ</a:t>
            </a:r>
            <a:r>
              <a:rPr dirty="0" sz="1050" spc="-10">
                <a:latin typeface="游ゴシック"/>
                <a:cs typeface="游ゴシック"/>
              </a:rPr>
              <a:t>ね、当然、ということになりますよね</a:t>
            </a:r>
            <a:r>
              <a:rPr dirty="0" sz="1050" spc="-50">
                <a:latin typeface="游ゴシック"/>
                <a:cs typeface="游ゴシック"/>
              </a:rPr>
              <a:t>。</a:t>
            </a:r>
            <a:endParaRPr sz="1050">
              <a:latin typeface="游ゴシック"/>
              <a:cs typeface="游ゴシック"/>
            </a:endParaRPr>
          </a:p>
          <a:p>
            <a:pPr marL="553085" marR="5080">
              <a:lnSpc>
                <a:spcPct val="135200"/>
              </a:lnSpc>
              <a:spcBef>
                <a:spcPts val="10"/>
              </a:spcBef>
            </a:pPr>
            <a:r>
              <a:rPr dirty="0" sz="1050" spc="10">
                <a:latin typeface="游ゴシック"/>
                <a:cs typeface="游ゴシック"/>
              </a:rPr>
              <a:t>あともう一つはあの生物種の問題です。ヒト科、マウス科、イヌ、ネコ科かって話ですよね。そこで受容体により強力にくっ付くような形にすることで、いろんな幅を広げることが可能な</a:t>
            </a:r>
            <a:endParaRPr sz="1050">
              <a:latin typeface="游ゴシック"/>
              <a:cs typeface="游ゴシック"/>
            </a:endParaRPr>
          </a:p>
          <a:p>
            <a:pPr marL="416559">
              <a:lnSpc>
                <a:spcPct val="100000"/>
              </a:lnSpc>
              <a:spcBef>
                <a:spcPts val="445"/>
              </a:spcBef>
            </a:pPr>
            <a:r>
              <a:rPr dirty="0" sz="1050" spc="-15">
                <a:latin typeface="游ゴシック"/>
                <a:cs typeface="游ゴシック"/>
              </a:rPr>
              <a:t>んですよ、生物種の場を。</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あと</a:t>
            </a:r>
            <a:r>
              <a:rPr dirty="0" sz="1050" spc="-15" b="1">
                <a:latin typeface="游ゴシック"/>
                <a:cs typeface="游ゴシック"/>
              </a:rPr>
              <a:t>受容体の配列というか、どういう構造してるか比較する</a:t>
            </a:r>
            <a:r>
              <a:rPr dirty="0" sz="1050" spc="-20">
                <a:latin typeface="游ゴシック"/>
                <a:cs typeface="游ゴシック"/>
              </a:rPr>
              <a:t>わけですよ。</a:t>
            </a:r>
            <a:endParaRPr sz="1050">
              <a:latin typeface="游ゴシック"/>
              <a:cs typeface="游ゴシック"/>
            </a:endParaRPr>
          </a:p>
          <a:p>
            <a:pPr marL="553085">
              <a:lnSpc>
                <a:spcPct val="100000"/>
              </a:lnSpc>
              <a:spcBef>
                <a:spcPts val="445"/>
              </a:spcBef>
            </a:pPr>
            <a:r>
              <a:rPr dirty="0" sz="1050" spc="-5">
                <a:latin typeface="游ゴシック"/>
                <a:cs typeface="游ゴシック"/>
              </a:rPr>
              <a:t>そうするとヒトとマウスとラット、イヌ、ネコで比較したときに、この辺りの構造が一緒だよ</a:t>
            </a:r>
            <a:endParaRPr sz="1050">
              <a:latin typeface="游ゴシック"/>
              <a:cs typeface="游ゴシック"/>
            </a:endParaRPr>
          </a:p>
        </p:txBody>
      </p:sp>
      <p:pic>
        <p:nvPicPr>
          <p:cNvPr id="4" name="object 4" descr=""/>
          <p:cNvPicPr/>
          <p:nvPr/>
        </p:nvPicPr>
        <p:blipFill>
          <a:blip r:embed="rId2" cstate="print"/>
          <a:stretch>
            <a:fillRect/>
          </a:stretch>
        </p:blipFill>
        <p:spPr>
          <a:xfrm>
            <a:off x="1011936" y="3139440"/>
            <a:ext cx="5705856" cy="3291840"/>
          </a:xfrm>
          <a:prstGeom prst="rect">
            <a:avLst/>
          </a:prstGeom>
        </p:spPr>
      </p:pic>
      <p:sp>
        <p:nvSpPr>
          <p:cNvPr id="5" name="object 5"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
        <p:nvSpPr>
          <p:cNvPr id="2" name="object 2" descr=""/>
          <p:cNvSpPr txBox="1"/>
          <p:nvPr/>
        </p:nvSpPr>
        <p:spPr>
          <a:xfrm>
            <a:off x="706627" y="989178"/>
            <a:ext cx="6325870" cy="6959600"/>
          </a:xfrm>
          <a:prstGeom prst="rect">
            <a:avLst/>
          </a:prstGeom>
        </p:spPr>
        <p:txBody>
          <a:bodyPr wrap="square" lIns="0" tIns="12700" rIns="0" bIns="0" rtlCol="0" vert="horz">
            <a:spAutoFit/>
          </a:bodyPr>
          <a:lstStyle/>
          <a:p>
            <a:pPr marL="416559" marR="5080">
              <a:lnSpc>
                <a:spcPct val="135200"/>
              </a:lnSpc>
              <a:spcBef>
                <a:spcPts val="100"/>
              </a:spcBef>
            </a:pPr>
            <a:r>
              <a:rPr dirty="0" sz="1050" spc="10">
                <a:latin typeface="游ゴシック"/>
                <a:cs typeface="游ゴシック"/>
              </a:rPr>
              <a:t>ねというふうになったときに、その同じ構造にそのスパイクが付くようにするとですね、感染が</a:t>
            </a:r>
            <a:r>
              <a:rPr dirty="0" sz="1050" spc="-15">
                <a:latin typeface="游ゴシック"/>
                <a:cs typeface="游ゴシック"/>
              </a:rPr>
              <a:t>広がるわけです、その辺はいじれるわけですよ。</a:t>
            </a:r>
            <a:endParaRPr sz="1050">
              <a:latin typeface="游ゴシック"/>
              <a:cs typeface="游ゴシック"/>
            </a:endParaRPr>
          </a:p>
          <a:p>
            <a:pPr marL="416559" marR="6350" indent="-403860">
              <a:lnSpc>
                <a:spcPts val="1720"/>
              </a:lnSpc>
              <a:spcBef>
                <a:spcPts val="12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そういう操作をしながらい</a:t>
            </a:r>
            <a:r>
              <a:rPr dirty="0" sz="1050" spc="-20">
                <a:latin typeface="游ゴシック"/>
                <a:cs typeface="游ゴシック"/>
              </a:rPr>
              <a:t>じ</a:t>
            </a:r>
            <a:r>
              <a:rPr dirty="0" sz="1050">
                <a:latin typeface="游ゴシック"/>
                <a:cs typeface="游ゴシック"/>
              </a:rPr>
              <a:t>る</a:t>
            </a:r>
            <a:r>
              <a:rPr dirty="0" sz="1050" spc="-20">
                <a:latin typeface="游ゴシック"/>
                <a:cs typeface="游ゴシック"/>
              </a:rPr>
              <a:t>っ</a:t>
            </a:r>
            <a:r>
              <a:rPr dirty="0" sz="1050" spc="-10">
                <a:latin typeface="游ゴシック"/>
                <a:cs typeface="游ゴシック"/>
              </a:rPr>
              <a:t>て言われたのですけど、いじりながら、</a:t>
            </a:r>
            <a:r>
              <a:rPr dirty="0" sz="1050" spc="-20" b="1">
                <a:latin typeface="游ゴシック"/>
                <a:cs typeface="游ゴシック"/>
              </a:rPr>
              <a:t>よ</a:t>
            </a:r>
            <a:r>
              <a:rPr dirty="0" sz="1050" b="1">
                <a:latin typeface="游ゴシック"/>
                <a:cs typeface="游ゴシック"/>
              </a:rPr>
              <a:t>り</a:t>
            </a:r>
            <a:r>
              <a:rPr dirty="0" sz="1050" spc="-20" b="1">
                <a:latin typeface="游ゴシック"/>
                <a:cs typeface="游ゴシック"/>
              </a:rPr>
              <a:t>感</a:t>
            </a:r>
            <a:r>
              <a:rPr dirty="0" sz="1050" spc="-10" b="1">
                <a:latin typeface="游ゴシック"/>
                <a:cs typeface="游ゴシック"/>
              </a:rPr>
              <a:t>染力の強いウ</a:t>
            </a:r>
            <a:r>
              <a:rPr dirty="0" sz="1050" spc="-50" b="1">
                <a:latin typeface="游ゴシック"/>
                <a:cs typeface="游ゴシック"/>
              </a:rPr>
              <a:t>イ</a:t>
            </a:r>
            <a:r>
              <a:rPr dirty="0" sz="1050" spc="-10" b="1">
                <a:latin typeface="游ゴシック"/>
                <a:cs typeface="游ゴシック"/>
              </a:rPr>
              <a:t>ルスというのを作れる</a:t>
            </a:r>
            <a:r>
              <a:rPr dirty="0" sz="1050" spc="-10">
                <a:latin typeface="游ゴシック"/>
                <a:cs typeface="游ゴシック"/>
              </a:rPr>
              <a:t>と</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そういうことです</a:t>
            </a:r>
            <a:r>
              <a:rPr dirty="0" sz="1050" spc="-50">
                <a:latin typeface="游ゴシック"/>
                <a:cs typeface="游ゴシック"/>
              </a:rPr>
              <a:t>。</a:t>
            </a:r>
            <a:endParaRPr sz="1050">
              <a:latin typeface="游ゴシック"/>
              <a:cs typeface="游ゴシック"/>
            </a:endParaRPr>
          </a:p>
          <a:p>
            <a:pPr algn="just" marL="416559" marR="5080" indent="137160">
              <a:lnSpc>
                <a:spcPct val="135200"/>
              </a:lnSpc>
            </a:pPr>
            <a:r>
              <a:rPr dirty="0" sz="1050" spc="10">
                <a:latin typeface="游ゴシック"/>
                <a:cs typeface="游ゴシック"/>
              </a:rPr>
              <a:t>ですから、普通だったらやらないはずなんですけれど、例えば防衛だとかいう話になって、相手の国にですね、やられたらどうするかってことでその研究必要だという発想は、そうなるんだ</a:t>
            </a:r>
            <a:r>
              <a:rPr dirty="0" sz="1050" spc="-10">
                <a:latin typeface="游ゴシック"/>
                <a:cs typeface="游ゴシック"/>
              </a:rPr>
              <a:t>と思います。</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先生、アメリカの政府とし</a:t>
            </a:r>
            <a:r>
              <a:rPr dirty="0" sz="1050" spc="-20">
                <a:latin typeface="游ゴシック"/>
                <a:cs typeface="游ゴシック"/>
              </a:rPr>
              <a:t>て</a:t>
            </a:r>
            <a:r>
              <a:rPr dirty="0" sz="1050">
                <a:latin typeface="游ゴシック"/>
                <a:cs typeface="游ゴシック"/>
              </a:rPr>
              <a:t>は</a:t>
            </a:r>
            <a:r>
              <a:rPr dirty="0" sz="1050" spc="-20">
                <a:latin typeface="游ゴシック"/>
                <a:cs typeface="游ゴシック"/>
              </a:rPr>
              <a:t>そ</a:t>
            </a:r>
            <a:r>
              <a:rPr dirty="0" sz="1050" spc="-10">
                <a:latin typeface="游ゴシック"/>
                <a:cs typeface="游ゴシック"/>
              </a:rPr>
              <a:t>ういう研究は常にやってるっていう・・</a:t>
            </a:r>
            <a:r>
              <a:rPr dirty="0" sz="1050" spc="-50">
                <a:latin typeface="游ゴシック"/>
                <a:cs typeface="游ゴシック"/>
              </a:rPr>
              <a:t>・</a:t>
            </a:r>
            <a:endParaRPr sz="1050">
              <a:latin typeface="游ゴシック"/>
              <a:cs typeface="游ゴシック"/>
            </a:endParaRPr>
          </a:p>
          <a:p>
            <a:pPr marL="416559" marR="635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公表はされてはいませんけ</a:t>
            </a:r>
            <a:r>
              <a:rPr dirty="0" sz="1050" spc="-20">
                <a:latin typeface="游ゴシック"/>
                <a:cs typeface="游ゴシック"/>
              </a:rPr>
              <a:t>れ</a:t>
            </a:r>
            <a:r>
              <a:rPr dirty="0" sz="1050">
                <a:latin typeface="游ゴシック"/>
                <a:cs typeface="游ゴシック"/>
              </a:rPr>
              <a:t>ど</a:t>
            </a:r>
            <a:r>
              <a:rPr dirty="0" sz="1050" spc="-20">
                <a:latin typeface="游ゴシック"/>
                <a:cs typeface="游ゴシック"/>
              </a:rPr>
              <a:t>も</a:t>
            </a:r>
            <a:r>
              <a:rPr dirty="0" sz="1050" spc="-10">
                <a:latin typeface="游ゴシック"/>
                <a:cs typeface="游ゴシック"/>
              </a:rPr>
              <a:t>、ほとんどの先進国がもしかしたらやっ</a:t>
            </a:r>
            <a:r>
              <a:rPr dirty="0" sz="1050" spc="-20">
                <a:latin typeface="游ゴシック"/>
                <a:cs typeface="游ゴシック"/>
              </a:rPr>
              <a:t>て</a:t>
            </a:r>
            <a:r>
              <a:rPr dirty="0" sz="1050">
                <a:latin typeface="游ゴシック"/>
                <a:cs typeface="游ゴシック"/>
              </a:rPr>
              <a:t>る</a:t>
            </a:r>
            <a:r>
              <a:rPr dirty="0" sz="1050" spc="-20">
                <a:latin typeface="游ゴシック"/>
                <a:cs typeface="游ゴシック"/>
              </a:rPr>
              <a:t>可</a:t>
            </a:r>
            <a:r>
              <a:rPr dirty="0" sz="1050" spc="-10">
                <a:latin typeface="游ゴシック"/>
                <a:cs typeface="游ゴシック"/>
              </a:rPr>
              <a:t>能性があるか</a:t>
            </a:r>
            <a:r>
              <a:rPr dirty="0" sz="1050" spc="-50">
                <a:latin typeface="游ゴシック"/>
                <a:cs typeface="游ゴシック"/>
              </a:rPr>
              <a:t>も</a:t>
            </a:r>
            <a:r>
              <a:rPr dirty="0" sz="1050" spc="-10">
                <a:latin typeface="游ゴシック"/>
                <a:cs typeface="游ゴシック"/>
              </a:rPr>
              <a:t>しれません</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やっていてもおかしくない</a:t>
            </a:r>
            <a:r>
              <a:rPr dirty="0" sz="1050" spc="-20">
                <a:latin typeface="游ゴシック"/>
                <a:cs typeface="游ゴシック"/>
              </a:rPr>
              <a:t>訳</a:t>
            </a:r>
            <a:r>
              <a:rPr dirty="0" sz="1050">
                <a:latin typeface="游ゴシック"/>
                <a:cs typeface="游ゴシック"/>
              </a:rPr>
              <a:t>で</a:t>
            </a:r>
            <a:r>
              <a:rPr dirty="0" sz="1050" spc="-20">
                <a:latin typeface="游ゴシック"/>
                <a:cs typeface="游ゴシック"/>
              </a:rPr>
              <a:t>す</a:t>
            </a:r>
            <a:r>
              <a:rPr dirty="0" sz="1050" spc="-10">
                <a:latin typeface="游ゴシック"/>
                <a:cs typeface="游ゴシック"/>
              </a:rPr>
              <a:t>ね、国家安全保障上のため・・</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安全保障上の問題だと思い</a:t>
            </a:r>
            <a:r>
              <a:rPr dirty="0" sz="1050" spc="-20">
                <a:latin typeface="游ゴシック"/>
                <a:cs typeface="游ゴシック"/>
              </a:rPr>
              <a:t>ま</a:t>
            </a:r>
            <a:r>
              <a:rPr dirty="0" sz="1050">
                <a:latin typeface="游ゴシック"/>
                <a:cs typeface="游ゴシック"/>
              </a:rPr>
              <a:t>す</a:t>
            </a:r>
            <a:r>
              <a:rPr dirty="0" sz="1050" spc="-50">
                <a:latin typeface="游ゴシック"/>
                <a:cs typeface="游ゴシック"/>
              </a:rPr>
              <a:t>。</a:t>
            </a:r>
            <a:endParaRPr sz="1050">
              <a:latin typeface="游ゴシック"/>
              <a:cs typeface="游ゴシック"/>
            </a:endParaRPr>
          </a:p>
          <a:p>
            <a:pPr marL="12700">
              <a:lnSpc>
                <a:spcPct val="100000"/>
              </a:lnSpc>
              <a:spcBef>
                <a:spcPts val="45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なるほどこのウイルスを作</a:t>
            </a:r>
            <a:r>
              <a:rPr dirty="0" sz="1050" spc="-20">
                <a:latin typeface="游ゴシック"/>
                <a:cs typeface="游ゴシック"/>
              </a:rPr>
              <a:t>り</a:t>
            </a:r>
            <a:r>
              <a:rPr dirty="0" sz="1050">
                <a:latin typeface="游ゴシック"/>
                <a:cs typeface="游ゴシック"/>
              </a:rPr>
              <a:t>出</a:t>
            </a:r>
            <a:r>
              <a:rPr dirty="0" sz="1050" spc="-20">
                <a:latin typeface="游ゴシック"/>
                <a:cs typeface="游ゴシック"/>
              </a:rPr>
              <a:t>す</a:t>
            </a:r>
            <a:r>
              <a:rPr dirty="0" sz="1050" spc="-10">
                <a:latin typeface="游ゴシック"/>
                <a:cs typeface="游ゴシック"/>
              </a:rPr>
              <a:t>という意味で、今言われたような操作を</a:t>
            </a:r>
            <a:r>
              <a:rPr dirty="0" sz="1050" spc="-20">
                <a:latin typeface="游ゴシック"/>
                <a:cs typeface="游ゴシック"/>
              </a:rPr>
              <a:t>し</a:t>
            </a:r>
            <a:r>
              <a:rPr dirty="0" sz="1050">
                <a:latin typeface="游ゴシック"/>
                <a:cs typeface="游ゴシック"/>
              </a:rPr>
              <a:t>な</a:t>
            </a:r>
            <a:r>
              <a:rPr dirty="0" sz="1050" spc="-20">
                <a:latin typeface="游ゴシック"/>
                <a:cs typeface="游ゴシック"/>
              </a:rPr>
              <a:t>が</a:t>
            </a:r>
            <a:r>
              <a:rPr dirty="0" sz="1050" spc="-10">
                <a:latin typeface="游ゴシック"/>
                <a:cs typeface="游ゴシック"/>
              </a:rPr>
              <a:t>ら</a:t>
            </a:r>
            <a:r>
              <a:rPr dirty="0" sz="1050" spc="-50">
                <a:latin typeface="游ゴシック"/>
                <a:cs typeface="游ゴシック"/>
              </a:rPr>
              <a:t>。</a:t>
            </a:r>
            <a:endParaRPr sz="1050">
              <a:latin typeface="游ゴシック"/>
              <a:cs typeface="游ゴシック"/>
            </a:endParaRPr>
          </a:p>
          <a:p>
            <a:pPr marL="12700" marR="2819400" indent="537845">
              <a:lnSpc>
                <a:spcPct val="135200"/>
              </a:lnSpc>
              <a:tabLst>
                <a:tab pos="548640" algn="l"/>
              </a:tabLst>
            </a:pPr>
            <a:r>
              <a:rPr dirty="0" sz="1050" spc="-10" b="1">
                <a:latin typeface="游ゴシック"/>
                <a:cs typeface="游ゴシック"/>
              </a:rPr>
              <a:t>それ自体は機能獲得実験と言っていいん</a:t>
            </a:r>
            <a:r>
              <a:rPr dirty="0" sz="1050" spc="-20" b="1">
                <a:latin typeface="游ゴシック"/>
                <a:cs typeface="游ゴシック"/>
              </a:rPr>
              <a:t>で</a:t>
            </a:r>
            <a:r>
              <a:rPr dirty="0" sz="1050" spc="-10" b="1">
                <a:latin typeface="游ゴシック"/>
                <a:cs typeface="游ゴシック"/>
              </a:rPr>
              <a:t>すか</a:t>
            </a:r>
            <a:r>
              <a:rPr dirty="0" sz="1050" spc="-50">
                <a:latin typeface="游ゴシック"/>
                <a:cs typeface="游ゴシック"/>
              </a:rPr>
              <a:t>。</a:t>
            </a: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そういうことですよね。そ</a:t>
            </a:r>
            <a:r>
              <a:rPr dirty="0" sz="1050" spc="-20">
                <a:latin typeface="游ゴシック"/>
                <a:cs typeface="游ゴシック"/>
              </a:rPr>
              <a:t>う</a:t>
            </a:r>
            <a:r>
              <a:rPr dirty="0" sz="1050">
                <a:latin typeface="游ゴシック"/>
                <a:cs typeface="游ゴシック"/>
              </a:rPr>
              <a:t>い</a:t>
            </a:r>
            <a:r>
              <a:rPr dirty="0" sz="1050" spc="-20">
                <a:latin typeface="游ゴシック"/>
                <a:cs typeface="游ゴシック"/>
              </a:rPr>
              <a:t>う</a:t>
            </a:r>
            <a:r>
              <a:rPr dirty="0" sz="1050" spc="-10">
                <a:latin typeface="游ゴシック"/>
                <a:cs typeface="游ゴシック"/>
              </a:rPr>
              <a:t>ことです</a:t>
            </a:r>
            <a:r>
              <a:rPr dirty="0" sz="1050" spc="-50">
                <a:latin typeface="游ゴシック"/>
                <a:cs typeface="游ゴシック"/>
              </a:rPr>
              <a:t>。</a:t>
            </a:r>
            <a:endParaRPr sz="1050">
              <a:latin typeface="游ゴシック"/>
              <a:cs typeface="游ゴシック"/>
            </a:endParaRPr>
          </a:p>
          <a:p>
            <a:pPr marL="550545" marR="2685415">
              <a:lnSpc>
                <a:spcPct val="135200"/>
              </a:lnSpc>
            </a:pPr>
            <a:r>
              <a:rPr dirty="0" sz="1050" spc="-20">
                <a:latin typeface="游ゴシック"/>
                <a:cs typeface="游ゴシック"/>
              </a:rPr>
              <a:t>本来の野生型のウイルスの性質変えるわけですから</a:t>
            </a:r>
            <a:r>
              <a:rPr dirty="0" sz="1050" spc="-15">
                <a:latin typeface="游ゴシック"/>
                <a:cs typeface="游ゴシック"/>
              </a:rPr>
              <a:t>新しい機能を付加することになります。</a:t>
            </a:r>
            <a:endParaRPr sz="1050">
              <a:latin typeface="游ゴシック"/>
              <a:cs typeface="游ゴシック"/>
            </a:endParaRPr>
          </a:p>
          <a:p>
            <a:pPr marL="416559" marR="6350" indent="-403860">
              <a:lnSpc>
                <a:spcPct val="135200"/>
              </a:lnSpc>
              <a:spcBef>
                <a:spcPts val="1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なるほど、なるほど。結構</a:t>
            </a:r>
            <a:r>
              <a:rPr dirty="0" sz="1050" spc="-20">
                <a:latin typeface="游ゴシック"/>
                <a:cs typeface="游ゴシック"/>
              </a:rPr>
              <a:t>そ</a:t>
            </a:r>
            <a:r>
              <a:rPr dirty="0" sz="1050">
                <a:latin typeface="游ゴシック"/>
                <a:cs typeface="游ゴシック"/>
              </a:rPr>
              <a:t>れ</a:t>
            </a:r>
            <a:r>
              <a:rPr dirty="0" sz="1050" spc="-20">
                <a:latin typeface="游ゴシック"/>
                <a:cs typeface="游ゴシック"/>
              </a:rPr>
              <a:t>は</a:t>
            </a:r>
            <a:r>
              <a:rPr dirty="0" sz="1050" spc="-10">
                <a:latin typeface="游ゴシック"/>
                <a:cs typeface="游ゴシック"/>
              </a:rPr>
              <a:t>、こういうのを付加すればこういうふう</a:t>
            </a:r>
            <a:r>
              <a:rPr dirty="0" sz="1050" spc="-20">
                <a:latin typeface="游ゴシック"/>
                <a:cs typeface="游ゴシック"/>
              </a:rPr>
              <a:t>に</a:t>
            </a:r>
            <a:r>
              <a:rPr dirty="0" sz="1050">
                <a:latin typeface="游ゴシック"/>
                <a:cs typeface="游ゴシック"/>
              </a:rPr>
              <a:t>な</a:t>
            </a:r>
            <a:r>
              <a:rPr dirty="0" sz="1050" spc="-20">
                <a:latin typeface="游ゴシック"/>
                <a:cs typeface="游ゴシック"/>
              </a:rPr>
              <a:t>る</a:t>
            </a:r>
            <a:r>
              <a:rPr dirty="0" sz="1050" spc="-10">
                <a:latin typeface="游ゴシック"/>
                <a:cs typeface="游ゴシック"/>
              </a:rPr>
              <a:t>というのは事</a:t>
            </a:r>
            <a:r>
              <a:rPr dirty="0" sz="1050" spc="-50">
                <a:latin typeface="游ゴシック"/>
                <a:cs typeface="游ゴシック"/>
              </a:rPr>
              <a:t>前</a:t>
            </a:r>
            <a:r>
              <a:rPr dirty="0" sz="1050" spc="-10">
                <a:latin typeface="游ゴシック"/>
                <a:cs typeface="游ゴシック"/>
              </a:rPr>
              <a:t>にこう・・</a:t>
            </a:r>
            <a:r>
              <a:rPr dirty="0" sz="1050" spc="-50">
                <a:latin typeface="游ゴシック"/>
                <a:cs typeface="游ゴシック"/>
              </a:rPr>
              <a:t>・</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あのですね、これが、実験</a:t>
            </a:r>
            <a:r>
              <a:rPr dirty="0" sz="1050" spc="-20">
                <a:latin typeface="游ゴシック"/>
                <a:cs typeface="游ゴシック"/>
              </a:rPr>
              <a:t>す</a:t>
            </a:r>
            <a:r>
              <a:rPr dirty="0" sz="1050">
                <a:latin typeface="游ゴシック"/>
                <a:cs typeface="游ゴシック"/>
              </a:rPr>
              <a:t>る</a:t>
            </a:r>
            <a:r>
              <a:rPr dirty="0" sz="1050" spc="-20">
                <a:latin typeface="游ゴシック"/>
                <a:cs typeface="游ゴシック"/>
              </a:rPr>
              <a:t>前</a:t>
            </a:r>
            <a:r>
              <a:rPr dirty="0" sz="1050" spc="-10">
                <a:latin typeface="游ゴシック"/>
                <a:cs typeface="游ゴシック"/>
              </a:rPr>
              <a:t>にある程度わかるんですよ</a:t>
            </a:r>
            <a:r>
              <a:rPr dirty="0" sz="1050" spc="-50">
                <a:latin typeface="游ゴシック"/>
                <a:cs typeface="游ゴシック"/>
              </a:rPr>
              <a:t>。</a:t>
            </a:r>
            <a:endParaRPr sz="1050">
              <a:latin typeface="游ゴシック"/>
              <a:cs typeface="游ゴシック"/>
            </a:endParaRPr>
          </a:p>
          <a:p>
            <a:pPr marL="550545" marR="5080">
              <a:lnSpc>
                <a:spcPct val="135200"/>
              </a:lnSpc>
            </a:pPr>
            <a:r>
              <a:rPr dirty="0" sz="1050" spc="-25">
                <a:latin typeface="游ゴシック"/>
                <a:cs typeface="游ゴシック"/>
              </a:rPr>
              <a:t>どういうふうな構造状態になっていて、スパイクがこんな構造してるってことが解りますから。</a:t>
            </a:r>
            <a:r>
              <a:rPr dirty="0" sz="1050" spc="-20">
                <a:latin typeface="游ゴシック"/>
                <a:cs typeface="游ゴシック"/>
              </a:rPr>
              <a:t>この辺の構造を変えればこうなるだろうっていう計算できるんです。</a:t>
            </a:r>
            <a:endParaRPr sz="1050">
              <a:latin typeface="游ゴシック"/>
              <a:cs typeface="游ゴシック"/>
            </a:endParaRPr>
          </a:p>
          <a:p>
            <a:pPr algn="just" marL="550545" marR="1478280">
              <a:lnSpc>
                <a:spcPct val="135200"/>
              </a:lnSpc>
              <a:spcBef>
                <a:spcPts val="10"/>
              </a:spcBef>
            </a:pPr>
            <a:r>
              <a:rPr dirty="0" sz="1050" spc="-10">
                <a:latin typeface="游ゴシック"/>
                <a:cs typeface="游ゴシック"/>
              </a:rPr>
              <a:t>で、もう一つは</a:t>
            </a:r>
            <a:r>
              <a:rPr dirty="0" sz="1050" spc="-15" b="1">
                <a:latin typeface="游ゴシック"/>
                <a:cs typeface="游ゴシック"/>
              </a:rPr>
              <a:t>コロナウイルスはあまりゲノムが大きくない</a:t>
            </a:r>
            <a:r>
              <a:rPr dirty="0" sz="1050" spc="-20">
                <a:latin typeface="游ゴシック"/>
                <a:cs typeface="游ゴシック"/>
              </a:rPr>
              <a:t>んですよ。小さいんですけども、大きなウィルスって難しいです、実験するには。</a:t>
            </a:r>
            <a:r>
              <a:rPr dirty="0" sz="1050" spc="-15" b="1">
                <a:latin typeface="游ゴシック"/>
                <a:cs typeface="游ゴシック"/>
              </a:rPr>
              <a:t>ちょうどいいサイズなんですよ、コロナウィルス</a:t>
            </a:r>
            <a:r>
              <a:rPr dirty="0" sz="1050" spc="-25">
                <a:latin typeface="游ゴシック"/>
                <a:cs typeface="游ゴシック"/>
              </a:rPr>
              <a:t>って。</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及川</a:t>
            </a:r>
            <a:r>
              <a:rPr dirty="0" sz="1050" spc="-25">
                <a:latin typeface="游ゴシック"/>
                <a:cs typeface="游ゴシック"/>
              </a:rPr>
              <a:t>：  ウイルスにもサイズの違いがあるっていうのは、これは一般的にはあまり意識されてなかった。</a:t>
            </a:r>
            <a:endParaRPr sz="1050">
              <a:latin typeface="游ゴシック"/>
              <a:cs typeface="游ゴシック"/>
            </a:endParaRPr>
          </a:p>
          <a:p>
            <a:pPr algn="just" marL="12700">
              <a:lnSpc>
                <a:spcPct val="100000"/>
              </a:lnSpc>
              <a:spcBef>
                <a:spcPts val="445"/>
              </a:spcBef>
            </a:pPr>
            <a:r>
              <a:rPr dirty="0" sz="1050" spc="-10" b="1">
                <a:latin typeface="游ゴシック"/>
                <a:cs typeface="游ゴシック"/>
              </a:rPr>
              <a:t>村上</a:t>
            </a:r>
            <a:r>
              <a:rPr dirty="0" sz="1050" spc="5">
                <a:latin typeface="游ゴシック"/>
                <a:cs typeface="游ゴシック"/>
              </a:rPr>
              <a:t>：  そうなんです、そうなんです。</a:t>
            </a:r>
            <a:endParaRPr sz="1050">
              <a:latin typeface="游ゴシック"/>
              <a:cs typeface="游ゴシック"/>
            </a:endParaRPr>
          </a:p>
          <a:p>
            <a:pPr marL="416559" marR="5080" indent="133985">
              <a:lnSpc>
                <a:spcPct val="135200"/>
              </a:lnSpc>
              <a:spcBef>
                <a:spcPts val="10"/>
              </a:spcBef>
            </a:pPr>
            <a:r>
              <a:rPr dirty="0" sz="1050" spc="-15">
                <a:latin typeface="游ゴシック"/>
                <a:cs typeface="游ゴシック"/>
              </a:rPr>
              <a:t>非常に大きなウイルスもあれば、短い</a:t>
            </a:r>
            <a:r>
              <a:rPr dirty="0" sz="1050" spc="-10">
                <a:latin typeface="游ゴシック"/>
                <a:cs typeface="游ゴシック"/>
              </a:rPr>
              <a:t>DNA</a:t>
            </a:r>
            <a:r>
              <a:rPr dirty="0" sz="1050" spc="-20">
                <a:latin typeface="游ゴシック"/>
                <a:cs typeface="游ゴシック"/>
              </a:rPr>
              <a:t>を持っているやつもあり、小さい方なんですこれ</a:t>
            </a:r>
            <a:r>
              <a:rPr dirty="0" sz="1050" spc="-10">
                <a:latin typeface="游ゴシック"/>
                <a:cs typeface="游ゴシック"/>
              </a:rPr>
              <a:t>（</a:t>
            </a:r>
            <a:r>
              <a:rPr dirty="0" sz="1050" spc="-50">
                <a:latin typeface="游ゴシック"/>
                <a:cs typeface="游ゴシック"/>
              </a:rPr>
              <a:t>コ</a:t>
            </a:r>
            <a:r>
              <a:rPr dirty="0" sz="1050" spc="-10">
                <a:latin typeface="游ゴシック"/>
                <a:cs typeface="游ゴシック"/>
              </a:rPr>
              <a:t>ロナウィルス</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20">
                <a:latin typeface="游ゴシック"/>
                <a:cs typeface="游ゴシック"/>
              </a:rPr>
              <a:t>試験管内でちょうど扱いやすいサイズなんです、これ。それが問題なんです。</a:t>
            </a:r>
            <a:endParaRPr sz="1050">
              <a:latin typeface="游ゴシック"/>
              <a:cs typeface="游ゴシック"/>
            </a:endParaRPr>
          </a:p>
          <a:p>
            <a:pPr marL="550545">
              <a:lnSpc>
                <a:spcPct val="100000"/>
              </a:lnSpc>
              <a:spcBef>
                <a:spcPts val="445"/>
              </a:spcBef>
            </a:pPr>
            <a:r>
              <a:rPr dirty="0" sz="1050" spc="-10" b="1">
                <a:latin typeface="游ゴシック"/>
                <a:cs typeface="游ゴシック"/>
              </a:rPr>
              <a:t>普通の実験室でもやれちゃうんですよ</a:t>
            </a:r>
            <a:r>
              <a:rPr dirty="0" sz="1050" spc="-50">
                <a:latin typeface="游ゴシック"/>
                <a:cs typeface="游ゴシック"/>
              </a:rPr>
              <a:t>。</a:t>
            </a:r>
            <a:endParaRPr sz="1050">
              <a:latin typeface="游ゴシック"/>
              <a:cs typeface="游ゴシック"/>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06627" y="4628490"/>
            <a:ext cx="6329045" cy="5225415"/>
          </a:xfrm>
          <a:prstGeom prst="rect">
            <a:avLst/>
          </a:prstGeom>
        </p:spPr>
        <p:txBody>
          <a:bodyPr wrap="square" lIns="0" tIns="12700" rIns="0" bIns="0" rtlCol="0" vert="horz">
            <a:spAutoFit/>
          </a:bodyPr>
          <a:lstStyle/>
          <a:p>
            <a:pPr marL="416559" marR="9525" indent="-403860">
              <a:lnSpc>
                <a:spcPct val="135200"/>
              </a:lnSpc>
              <a:spcBef>
                <a:spcPts val="10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今、言われたその安全性の</a:t>
            </a:r>
            <a:r>
              <a:rPr dirty="0" sz="1050" spc="-20">
                <a:latin typeface="游ゴシック"/>
                <a:cs typeface="游ゴシック"/>
              </a:rPr>
              <a:t>と</a:t>
            </a:r>
            <a:r>
              <a:rPr dirty="0" sz="1050">
                <a:latin typeface="游ゴシック"/>
                <a:cs typeface="游ゴシック"/>
              </a:rPr>
              <a:t>こ</a:t>
            </a:r>
            <a:r>
              <a:rPr dirty="0" sz="1050" spc="-20">
                <a:latin typeface="游ゴシック"/>
                <a:cs typeface="游ゴシック"/>
              </a:rPr>
              <a:t>ろ</a:t>
            </a:r>
            <a:r>
              <a:rPr dirty="0" sz="1050" spc="-10">
                <a:latin typeface="游ゴシック"/>
                <a:cs typeface="游ゴシック"/>
              </a:rPr>
              <a:t>なんすけど、それは非常に安全性の高い</a:t>
            </a:r>
            <a:r>
              <a:rPr dirty="0" sz="1050" spc="-20">
                <a:latin typeface="游ゴシック"/>
                <a:cs typeface="游ゴシック"/>
              </a:rPr>
              <a:t>施</a:t>
            </a:r>
            <a:r>
              <a:rPr dirty="0" sz="1050">
                <a:latin typeface="游ゴシック"/>
                <a:cs typeface="游ゴシック"/>
              </a:rPr>
              <a:t>設</a:t>
            </a:r>
            <a:r>
              <a:rPr dirty="0" sz="1050" spc="-20">
                <a:latin typeface="游ゴシック"/>
                <a:cs typeface="游ゴシック"/>
              </a:rPr>
              <a:t>で</a:t>
            </a:r>
            <a:r>
              <a:rPr dirty="0" sz="1050" spc="-10">
                <a:latin typeface="游ゴシック"/>
                <a:cs typeface="游ゴシック"/>
              </a:rPr>
              <a:t>はやれるんだ</a:t>
            </a:r>
            <a:r>
              <a:rPr dirty="0" sz="1050" spc="-50">
                <a:latin typeface="游ゴシック"/>
                <a:cs typeface="游ゴシック"/>
              </a:rPr>
              <a:t>み</a:t>
            </a:r>
            <a:r>
              <a:rPr dirty="0" sz="1050" spc="-10">
                <a:latin typeface="游ゴシック"/>
                <a:cs typeface="游ゴシック"/>
              </a:rPr>
              <a:t>たいなことをファウチさんは議会で言って</a:t>
            </a:r>
            <a:r>
              <a:rPr dirty="0" sz="1050" spc="-20">
                <a:latin typeface="游ゴシック"/>
                <a:cs typeface="游ゴシック"/>
              </a:rPr>
              <a:t>る</a:t>
            </a:r>
            <a:r>
              <a:rPr dirty="0" sz="1050" spc="-10">
                <a:latin typeface="游ゴシック"/>
                <a:cs typeface="游ゴシック"/>
              </a:rPr>
              <a:t>んですよね、それは本当に可能なんですか</a:t>
            </a:r>
            <a:r>
              <a:rPr dirty="0" sz="1050" spc="-50">
                <a:latin typeface="游ゴシック"/>
                <a:cs typeface="游ゴシック"/>
              </a:rPr>
              <a:t>。</a:t>
            </a:r>
            <a:endParaRPr sz="1050">
              <a:latin typeface="游ゴシック"/>
              <a:cs typeface="游ゴシック"/>
            </a:endParaRPr>
          </a:p>
          <a:p>
            <a:pPr marL="416559" marR="5080" indent="-40386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どういうレベルの実験室を</a:t>
            </a:r>
            <a:r>
              <a:rPr dirty="0" sz="1050" spc="-20" b="1">
                <a:latin typeface="游ゴシック"/>
                <a:cs typeface="游ゴシック"/>
              </a:rPr>
              <a:t>利</a:t>
            </a:r>
            <a:r>
              <a:rPr dirty="0" sz="1050" b="1">
                <a:latin typeface="游ゴシック"/>
                <a:cs typeface="游ゴシック"/>
              </a:rPr>
              <a:t>用</a:t>
            </a:r>
            <a:r>
              <a:rPr dirty="0" sz="1050" spc="-20" b="1">
                <a:latin typeface="游ゴシック"/>
                <a:cs typeface="游ゴシック"/>
              </a:rPr>
              <a:t>す</a:t>
            </a:r>
            <a:r>
              <a:rPr dirty="0" sz="1050" spc="-10" b="1">
                <a:latin typeface="游ゴシック"/>
                <a:cs typeface="游ゴシック"/>
              </a:rPr>
              <a:t>るかっていうとこが非常に問題</a:t>
            </a:r>
            <a:r>
              <a:rPr dirty="0" sz="1050" spc="-10">
                <a:latin typeface="游ゴシック"/>
                <a:cs typeface="游ゴシック"/>
              </a:rPr>
              <a:t>で</a:t>
            </a:r>
            <a:r>
              <a:rPr dirty="0" sz="1050" spc="-45">
                <a:latin typeface="游ゴシック"/>
                <a:cs typeface="游ゴシック"/>
              </a:rPr>
              <a:t>、</a:t>
            </a:r>
            <a:r>
              <a:rPr dirty="0" sz="1050" spc="-10">
                <a:latin typeface="游ゴシック"/>
                <a:cs typeface="游ゴシック"/>
              </a:rPr>
              <a:t>おそら</a:t>
            </a:r>
            <a:r>
              <a:rPr dirty="0" sz="1050">
                <a:latin typeface="游ゴシック"/>
                <a:cs typeface="游ゴシック"/>
              </a:rPr>
              <a:t>く</a:t>
            </a:r>
            <a:r>
              <a:rPr dirty="0" sz="1050" spc="-45">
                <a:latin typeface="游ゴシック"/>
                <a:cs typeface="游ゴシック"/>
              </a:rPr>
              <a:t>、</a:t>
            </a:r>
            <a:r>
              <a:rPr dirty="0" sz="1050" spc="-10">
                <a:latin typeface="游ゴシック"/>
                <a:cs typeface="游ゴシック"/>
              </a:rPr>
              <a:t>レベル</a:t>
            </a:r>
            <a:r>
              <a:rPr dirty="0" sz="1050" spc="-20">
                <a:latin typeface="游ゴシック"/>
                <a:cs typeface="游ゴシック"/>
              </a:rPr>
              <a:t>の</a:t>
            </a:r>
            <a:r>
              <a:rPr dirty="0" sz="1050">
                <a:latin typeface="游ゴシック"/>
                <a:cs typeface="游ゴシック"/>
              </a:rPr>
              <a:t>1</a:t>
            </a:r>
            <a:r>
              <a:rPr dirty="0" sz="1050" spc="-45">
                <a:latin typeface="游ゴシック"/>
                <a:cs typeface="游ゴシック"/>
              </a:rPr>
              <a:t>、</a:t>
            </a:r>
            <a:r>
              <a:rPr dirty="0" sz="1050" spc="-10">
                <a:latin typeface="游ゴシック"/>
                <a:cs typeface="游ゴシック"/>
              </a:rPr>
              <a:t>2</a:t>
            </a:r>
            <a:r>
              <a:rPr dirty="0" sz="1050" spc="-50">
                <a:latin typeface="游ゴシック"/>
                <a:cs typeface="游ゴシック"/>
              </a:rPr>
              <a:t>、 </a:t>
            </a:r>
            <a:r>
              <a:rPr dirty="0" sz="1050" spc="-10">
                <a:latin typeface="游ゴシック"/>
                <a:cs typeface="游ゴシック"/>
              </a:rPr>
              <a:t>3、4まであるん</a:t>
            </a:r>
            <a:r>
              <a:rPr dirty="0" sz="1050" spc="-20">
                <a:latin typeface="游ゴシック"/>
                <a:cs typeface="游ゴシック"/>
              </a:rPr>
              <a:t>で</a:t>
            </a:r>
            <a:r>
              <a:rPr dirty="0" sz="1050">
                <a:latin typeface="游ゴシック"/>
                <a:cs typeface="游ゴシック"/>
              </a:rPr>
              <a:t>す</a:t>
            </a:r>
            <a:r>
              <a:rPr dirty="0" sz="1050" spc="-20">
                <a:latin typeface="游ゴシック"/>
                <a:cs typeface="游ゴシック"/>
              </a:rPr>
              <a:t>よ</a:t>
            </a:r>
            <a:r>
              <a:rPr dirty="0" sz="1050" spc="-50">
                <a:latin typeface="游ゴシック"/>
                <a:cs typeface="游ゴシック"/>
              </a:rPr>
              <a:t>。</a:t>
            </a:r>
            <a:endParaRPr sz="1050">
              <a:latin typeface="游ゴシック"/>
              <a:cs typeface="游ゴシック"/>
            </a:endParaRPr>
          </a:p>
          <a:p>
            <a:pPr marL="550545">
              <a:lnSpc>
                <a:spcPct val="100000"/>
              </a:lnSpc>
              <a:spcBef>
                <a:spcPts val="445"/>
              </a:spcBef>
            </a:pPr>
            <a:r>
              <a:rPr dirty="0" sz="1050" spc="-10">
                <a:latin typeface="游ゴシック"/>
                <a:cs typeface="游ゴシック"/>
              </a:rPr>
              <a:t>4</a:t>
            </a:r>
            <a:r>
              <a:rPr dirty="0" sz="1050" spc="-25">
                <a:latin typeface="游ゴシック"/>
                <a:cs typeface="游ゴシック"/>
              </a:rPr>
              <a:t>番目のレベルでやる分には本来は漏れるはずないんです。</a:t>
            </a:r>
            <a:endParaRPr sz="1050">
              <a:latin typeface="游ゴシック"/>
              <a:cs typeface="游ゴシック"/>
            </a:endParaRPr>
          </a:p>
          <a:p>
            <a:pPr marL="550545">
              <a:lnSpc>
                <a:spcPct val="100000"/>
              </a:lnSpc>
              <a:spcBef>
                <a:spcPts val="455"/>
              </a:spcBef>
            </a:pPr>
            <a:r>
              <a:rPr dirty="0" sz="1050" spc="-20">
                <a:latin typeface="游ゴシック"/>
                <a:cs typeface="游ゴシック"/>
              </a:rPr>
              <a:t>本来は漏れるはずないんですけども、廃物をどう処理するかとかね。</a:t>
            </a:r>
            <a:endParaRPr sz="1050">
              <a:latin typeface="游ゴシック"/>
              <a:cs typeface="游ゴシック"/>
            </a:endParaRPr>
          </a:p>
          <a:p>
            <a:pPr marL="550545" marR="7620">
              <a:lnSpc>
                <a:spcPct val="135200"/>
              </a:lnSpc>
            </a:pPr>
            <a:r>
              <a:rPr dirty="0" sz="1050" spc="-25">
                <a:latin typeface="游ゴシック"/>
                <a:cs typeface="游ゴシック"/>
              </a:rPr>
              <a:t>感染して死んじゃった動物をどう処理するかで、完全に、全部が行われれば漏れないんですよ。</a:t>
            </a:r>
            <a:r>
              <a:rPr dirty="0" sz="1050" spc="-15">
                <a:latin typeface="游ゴシック"/>
                <a:cs typeface="游ゴシック"/>
              </a:rPr>
              <a:t>それで大丈夫なのです。</a:t>
            </a:r>
            <a:endParaRPr sz="1050">
              <a:latin typeface="游ゴシック"/>
              <a:cs typeface="游ゴシック"/>
            </a:endParaRPr>
          </a:p>
          <a:p>
            <a:pPr marL="12700">
              <a:lnSpc>
                <a:spcPct val="100000"/>
              </a:lnSpc>
              <a:spcBef>
                <a:spcPts val="44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その廃物、実験に使われた</a:t>
            </a:r>
            <a:r>
              <a:rPr dirty="0" sz="1050" spc="-20">
                <a:latin typeface="游ゴシック"/>
                <a:cs typeface="游ゴシック"/>
              </a:rPr>
              <a:t>動</a:t>
            </a:r>
            <a:r>
              <a:rPr dirty="0" sz="1050">
                <a:latin typeface="游ゴシック"/>
                <a:cs typeface="游ゴシック"/>
              </a:rPr>
              <a:t>物</a:t>
            </a:r>
            <a:r>
              <a:rPr dirty="0" sz="1050" spc="-20">
                <a:latin typeface="游ゴシック"/>
                <a:cs typeface="游ゴシック"/>
              </a:rPr>
              <a:t>を</a:t>
            </a:r>
            <a:r>
              <a:rPr dirty="0" sz="1050" spc="-10">
                <a:latin typeface="游ゴシック"/>
                <a:cs typeface="游ゴシック"/>
              </a:rPr>
              <a:t>どう処理するか、そこまで考えなきゃい</a:t>
            </a:r>
            <a:r>
              <a:rPr dirty="0" sz="1050" spc="-20">
                <a:latin typeface="游ゴシック"/>
                <a:cs typeface="游ゴシック"/>
              </a:rPr>
              <a:t>け</a:t>
            </a:r>
            <a:r>
              <a:rPr dirty="0" sz="1050">
                <a:latin typeface="游ゴシック"/>
                <a:cs typeface="游ゴシック"/>
              </a:rPr>
              <a:t>な</a:t>
            </a:r>
            <a:r>
              <a:rPr dirty="0" sz="1050" spc="-20">
                <a:latin typeface="游ゴシック"/>
                <a:cs typeface="游ゴシック"/>
              </a:rPr>
              <a:t>い</a:t>
            </a:r>
            <a:r>
              <a:rPr dirty="0" sz="1050" spc="-10">
                <a:latin typeface="游ゴシック"/>
                <a:cs typeface="游ゴシック"/>
              </a:rPr>
              <a:t>んですね</a:t>
            </a:r>
            <a:r>
              <a:rPr dirty="0" sz="1050" spc="-50">
                <a:latin typeface="游ゴシック"/>
                <a:cs typeface="游ゴシック"/>
              </a:rPr>
              <a:t>。</a:t>
            </a:r>
            <a:endParaRPr sz="1050">
              <a:latin typeface="游ゴシック"/>
              <a:cs typeface="游ゴシック"/>
            </a:endParaRPr>
          </a:p>
          <a:p>
            <a:pPr marL="416559" marR="9525" indent="-403860">
              <a:lnSpc>
                <a:spcPts val="1720"/>
              </a:lnSpc>
              <a:spcBef>
                <a:spcPts val="12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だから完全に滅菌といいま</a:t>
            </a:r>
            <a:r>
              <a:rPr dirty="0" sz="1050" spc="-20">
                <a:latin typeface="游ゴシック"/>
                <a:cs typeface="游ゴシック"/>
              </a:rPr>
              <a:t>す</a:t>
            </a:r>
            <a:r>
              <a:rPr dirty="0" sz="1050">
                <a:latin typeface="游ゴシック"/>
                <a:cs typeface="游ゴシック"/>
              </a:rPr>
              <a:t>か</a:t>
            </a:r>
            <a:r>
              <a:rPr dirty="0" sz="1050" spc="-20">
                <a:latin typeface="游ゴシック"/>
                <a:cs typeface="游ゴシック"/>
              </a:rPr>
              <a:t>、</a:t>
            </a:r>
            <a:r>
              <a:rPr dirty="0" sz="1050" spc="-10">
                <a:latin typeface="游ゴシック"/>
                <a:cs typeface="游ゴシック"/>
              </a:rPr>
              <a:t>殺した、不活化した状態でするようにし</a:t>
            </a:r>
            <a:r>
              <a:rPr dirty="0" sz="1050" spc="-20">
                <a:latin typeface="游ゴシック"/>
                <a:cs typeface="游ゴシック"/>
              </a:rPr>
              <a:t>て</a:t>
            </a:r>
            <a:r>
              <a:rPr dirty="0" sz="1050">
                <a:latin typeface="游ゴシック"/>
                <a:cs typeface="游ゴシック"/>
              </a:rPr>
              <a:t>あ</a:t>
            </a:r>
            <a:r>
              <a:rPr dirty="0" sz="1050" spc="-20">
                <a:latin typeface="游ゴシック"/>
                <a:cs typeface="游ゴシック"/>
              </a:rPr>
              <a:t>れ</a:t>
            </a:r>
            <a:r>
              <a:rPr dirty="0" sz="1050" spc="-10">
                <a:latin typeface="游ゴシック"/>
                <a:cs typeface="游ゴシック"/>
              </a:rPr>
              <a:t>ば、それは漏</a:t>
            </a:r>
            <a:r>
              <a:rPr dirty="0" sz="1050" spc="-50">
                <a:latin typeface="游ゴシック"/>
                <a:cs typeface="游ゴシック"/>
              </a:rPr>
              <a:t>れ</a:t>
            </a:r>
            <a:r>
              <a:rPr dirty="0" sz="1050" spc="-10">
                <a:latin typeface="游ゴシック"/>
                <a:cs typeface="游ゴシック"/>
              </a:rPr>
              <a:t>るはずないのです</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現実はどうなんすかね。や</a:t>
            </a:r>
            <a:r>
              <a:rPr dirty="0" sz="1050" spc="-20">
                <a:latin typeface="游ゴシック"/>
                <a:cs typeface="游ゴシック"/>
              </a:rPr>
              <a:t>っ</a:t>
            </a:r>
            <a:r>
              <a:rPr dirty="0" sz="1050">
                <a:latin typeface="游ゴシック"/>
                <a:cs typeface="游ゴシック"/>
              </a:rPr>
              <a:t>ぱ</a:t>
            </a:r>
            <a:r>
              <a:rPr dirty="0" sz="1050" spc="-20">
                <a:latin typeface="游ゴシック"/>
                <a:cs typeface="游ゴシック"/>
              </a:rPr>
              <a:t>り</a:t>
            </a:r>
            <a:r>
              <a:rPr dirty="0" sz="1050" spc="-10">
                <a:latin typeface="游ゴシック"/>
                <a:cs typeface="游ゴシック"/>
              </a:rPr>
              <a:t>、漏れる可能性も・</a:t>
            </a:r>
            <a:r>
              <a:rPr dirty="0" sz="1050" spc="-50">
                <a:latin typeface="游ゴシック"/>
                <a:cs typeface="游ゴシック"/>
              </a:rPr>
              <a:t>・</a:t>
            </a:r>
            <a:endParaRPr sz="1050">
              <a:latin typeface="游ゴシック"/>
              <a:cs typeface="游ゴシック"/>
            </a:endParaRPr>
          </a:p>
          <a:p>
            <a:pPr marL="550545" marR="2019300" indent="-538480">
              <a:lnSpc>
                <a:spcPct val="135200"/>
              </a:lnSpc>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ヨーロッパ、アメリカ、日</a:t>
            </a:r>
            <a:r>
              <a:rPr dirty="0" sz="1050" spc="-20">
                <a:latin typeface="游ゴシック"/>
                <a:cs typeface="游ゴシック"/>
              </a:rPr>
              <a:t>本</a:t>
            </a:r>
            <a:r>
              <a:rPr dirty="0" sz="1050">
                <a:latin typeface="游ゴシック"/>
                <a:cs typeface="游ゴシック"/>
              </a:rPr>
              <a:t>は</a:t>
            </a:r>
            <a:r>
              <a:rPr dirty="0" sz="1050" spc="-20">
                <a:latin typeface="游ゴシック"/>
                <a:cs typeface="游ゴシック"/>
              </a:rPr>
              <a:t>多</a:t>
            </a:r>
            <a:r>
              <a:rPr dirty="0" sz="1050" spc="-10">
                <a:latin typeface="游ゴシック"/>
                <a:cs typeface="游ゴシック"/>
              </a:rPr>
              <a:t>分大丈夫だと思うんですよ</a:t>
            </a:r>
            <a:r>
              <a:rPr dirty="0" sz="1050" spc="-50">
                <a:latin typeface="游ゴシック"/>
                <a:cs typeface="游ゴシック"/>
              </a:rPr>
              <a:t>。</a:t>
            </a:r>
            <a:r>
              <a:rPr dirty="0" sz="1050" spc="-10">
                <a:latin typeface="游ゴシック"/>
                <a:cs typeface="游ゴシック"/>
              </a:rPr>
              <a:t>発展途上国ではどうなってるかというこ</a:t>
            </a:r>
            <a:r>
              <a:rPr dirty="0" sz="1050" spc="-20">
                <a:latin typeface="游ゴシック"/>
                <a:cs typeface="游ゴシック"/>
              </a:rPr>
              <a:t>と</a:t>
            </a:r>
            <a:r>
              <a:rPr dirty="0" sz="1050" spc="-10">
                <a:latin typeface="游ゴシック"/>
                <a:cs typeface="游ゴシック"/>
              </a:rPr>
              <a:t>なんです</a:t>
            </a:r>
            <a:r>
              <a:rPr dirty="0" sz="1050" spc="-50">
                <a:latin typeface="游ゴシック"/>
                <a:cs typeface="游ゴシック"/>
              </a:rPr>
              <a:t>。</a:t>
            </a:r>
            <a:endParaRPr sz="1050">
              <a:latin typeface="游ゴシック"/>
              <a:cs typeface="游ゴシック"/>
            </a:endParaRPr>
          </a:p>
          <a:p>
            <a:pPr marL="416559" marR="9525" indent="-403860">
              <a:lnSpc>
                <a:spcPts val="1720"/>
              </a:lnSpc>
              <a:spcBef>
                <a:spcPts val="120"/>
              </a:spcBef>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だけど、</a:t>
            </a:r>
            <a:r>
              <a:rPr dirty="0" sz="1050" spc="-10" b="1">
                <a:latin typeface="游ゴシック"/>
                <a:cs typeface="游ゴシック"/>
              </a:rPr>
              <a:t>こういうウィルス</a:t>
            </a:r>
            <a:r>
              <a:rPr dirty="0" sz="1050" spc="-20" b="1">
                <a:latin typeface="游ゴシック"/>
                <a:cs typeface="游ゴシック"/>
              </a:rPr>
              <a:t>を</a:t>
            </a:r>
            <a:r>
              <a:rPr dirty="0" sz="1050" b="1">
                <a:latin typeface="游ゴシック"/>
                <a:cs typeface="游ゴシック"/>
              </a:rPr>
              <a:t>、</a:t>
            </a:r>
            <a:r>
              <a:rPr dirty="0" sz="1050" spc="-20" b="1">
                <a:latin typeface="游ゴシック"/>
                <a:cs typeface="游ゴシック"/>
              </a:rPr>
              <a:t>さ</a:t>
            </a:r>
            <a:r>
              <a:rPr dirty="0" sz="1050" spc="-10" b="1">
                <a:latin typeface="游ゴシック"/>
                <a:cs typeface="游ゴシック"/>
              </a:rPr>
              <a:t>らにもっと強くして、もっと感染力を上</a:t>
            </a:r>
            <a:r>
              <a:rPr dirty="0" sz="1050" spc="-20" b="1">
                <a:latin typeface="游ゴシック"/>
                <a:cs typeface="游ゴシック"/>
              </a:rPr>
              <a:t>げ</a:t>
            </a:r>
            <a:r>
              <a:rPr dirty="0" sz="1050" b="1">
                <a:latin typeface="游ゴシック"/>
                <a:cs typeface="游ゴシック"/>
              </a:rPr>
              <a:t>て</a:t>
            </a:r>
            <a:r>
              <a:rPr dirty="0" sz="1050" spc="-20" b="1">
                <a:latin typeface="游ゴシック"/>
                <a:cs typeface="游ゴシック"/>
              </a:rPr>
              <a:t>な</a:t>
            </a:r>
            <a:r>
              <a:rPr dirty="0" sz="1050" spc="-10" b="1">
                <a:latin typeface="游ゴシック"/>
                <a:cs typeface="游ゴシック"/>
              </a:rPr>
              <a:t>んて実験をや</a:t>
            </a:r>
            <a:r>
              <a:rPr dirty="0" sz="1050" spc="-50" b="1">
                <a:latin typeface="游ゴシック"/>
                <a:cs typeface="游ゴシック"/>
              </a:rPr>
              <a:t>る</a:t>
            </a:r>
            <a:r>
              <a:rPr dirty="0" sz="1050" spc="-10" b="1">
                <a:latin typeface="游ゴシック"/>
                <a:cs typeface="游ゴシック"/>
              </a:rPr>
              <a:t>っていうのは危険</a:t>
            </a:r>
            <a:r>
              <a:rPr dirty="0" sz="1050" spc="-10">
                <a:latin typeface="游ゴシック"/>
                <a:cs typeface="游ゴシック"/>
              </a:rPr>
              <a:t>なわけですね</a:t>
            </a:r>
            <a:r>
              <a:rPr dirty="0" sz="1050" spc="-50">
                <a:latin typeface="游ゴシック"/>
                <a:cs typeface="游ゴシック"/>
              </a:rPr>
              <a:t>。</a:t>
            </a:r>
            <a:endParaRPr sz="1050">
              <a:latin typeface="游ゴシック"/>
              <a:cs typeface="游ゴシック"/>
            </a:endParaRPr>
          </a:p>
          <a:p>
            <a:pPr marL="12700">
              <a:lnSpc>
                <a:spcPct val="100000"/>
              </a:lnSpc>
              <a:spcBef>
                <a:spcPts val="305"/>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b="1">
                <a:latin typeface="游ゴシック"/>
                <a:cs typeface="游ゴシック"/>
              </a:rPr>
              <a:t>相当厳重な施設でやらない</a:t>
            </a:r>
            <a:r>
              <a:rPr dirty="0" sz="1050" spc="-20" b="1">
                <a:latin typeface="游ゴシック"/>
                <a:cs typeface="游ゴシック"/>
              </a:rPr>
              <a:t>と</a:t>
            </a:r>
            <a:r>
              <a:rPr dirty="0" sz="1050" b="1">
                <a:latin typeface="游ゴシック"/>
                <a:cs typeface="游ゴシック"/>
              </a:rPr>
              <a:t>危</a:t>
            </a:r>
            <a:r>
              <a:rPr dirty="0" sz="1050" spc="-20" b="1">
                <a:latin typeface="游ゴシック"/>
                <a:cs typeface="游ゴシック"/>
              </a:rPr>
              <a:t>な</a:t>
            </a:r>
            <a:r>
              <a:rPr dirty="0" sz="1050" spc="-10" b="1">
                <a:latin typeface="游ゴシック"/>
                <a:cs typeface="游ゴシック"/>
              </a:rPr>
              <a:t>い</a:t>
            </a:r>
            <a:r>
              <a:rPr dirty="0" sz="1050" spc="-10">
                <a:latin typeface="游ゴシック"/>
                <a:cs typeface="游ゴシック"/>
              </a:rPr>
              <a:t>と思います</a:t>
            </a:r>
            <a:r>
              <a:rPr dirty="0" sz="1050" spc="-50">
                <a:latin typeface="游ゴシック"/>
                <a:cs typeface="游ゴシック"/>
              </a:rPr>
              <a:t>。</a:t>
            </a:r>
            <a:endParaRPr sz="1050">
              <a:latin typeface="游ゴシック"/>
              <a:cs typeface="游ゴシック"/>
            </a:endParaRPr>
          </a:p>
          <a:p>
            <a:pPr>
              <a:lnSpc>
                <a:spcPct val="100000"/>
              </a:lnSpc>
              <a:spcBef>
                <a:spcPts val="65"/>
              </a:spcBef>
            </a:pPr>
            <a:endParaRPr sz="1100">
              <a:latin typeface="游ゴシック"/>
              <a:cs typeface="游ゴシック"/>
            </a:endParaRPr>
          </a:p>
          <a:p>
            <a:pPr marL="12700">
              <a:lnSpc>
                <a:spcPct val="100000"/>
              </a:lnSpc>
            </a:pPr>
            <a:r>
              <a:rPr dirty="0" sz="1050" spc="-10" b="1">
                <a:solidFill>
                  <a:srgbClr val="FF0000"/>
                </a:solidFill>
                <a:latin typeface="游ゴシック"/>
                <a:cs typeface="游ゴシック"/>
              </a:rPr>
              <a:t>（</a:t>
            </a:r>
            <a:r>
              <a:rPr dirty="0" sz="1050" spc="-20" b="1">
                <a:solidFill>
                  <a:srgbClr val="FF0000"/>
                </a:solidFill>
                <a:latin typeface="游ゴシック"/>
                <a:cs typeface="游ゴシック"/>
              </a:rPr>
              <a:t>コロナウィルスは人工的に作られた？</a:t>
            </a:r>
            <a:r>
              <a:rPr dirty="0" sz="1050" spc="-25" b="1">
                <a:solidFill>
                  <a:srgbClr val="FF0000"/>
                </a:solidFill>
                <a:latin typeface="游ゴシック"/>
                <a:cs typeface="游ゴシック"/>
              </a:rPr>
              <a:t>）</a:t>
            </a:r>
            <a:endParaRPr sz="1050">
              <a:latin typeface="游ゴシック"/>
              <a:cs typeface="游ゴシック"/>
            </a:endParaRPr>
          </a:p>
          <a:p>
            <a:pPr>
              <a:lnSpc>
                <a:spcPct val="100000"/>
              </a:lnSpc>
              <a:spcBef>
                <a:spcPts val="85"/>
              </a:spcBef>
            </a:pPr>
            <a:endParaRPr sz="1100">
              <a:latin typeface="游ゴシック"/>
              <a:cs typeface="游ゴシック"/>
            </a:endParaRPr>
          </a:p>
          <a:p>
            <a:pPr marL="12700">
              <a:lnSpc>
                <a:spcPct val="100000"/>
              </a:lnSpc>
              <a:spcBef>
                <a:spcPts val="5"/>
              </a:spcBef>
            </a:pPr>
            <a:r>
              <a:rPr dirty="0" sz="1050" spc="-10">
                <a:latin typeface="游ゴシック"/>
                <a:cs typeface="游ゴシック"/>
              </a:rPr>
              <a:t>(26:18)</a:t>
            </a:r>
            <a:endParaRPr sz="1050">
              <a:latin typeface="游ゴシック"/>
              <a:cs typeface="游ゴシック"/>
            </a:endParaRPr>
          </a:p>
          <a:p>
            <a:pPr marL="416559" marR="1483995" indent="-403860">
              <a:lnSpc>
                <a:spcPct val="135200"/>
              </a:lnSpc>
              <a:tabLst>
                <a:tab pos="548640" algn="l"/>
              </a:tabLst>
            </a:pPr>
            <a:r>
              <a:rPr dirty="0" sz="1050" spc="-10" b="1">
                <a:latin typeface="游ゴシック"/>
                <a:cs typeface="游ゴシック"/>
              </a:rPr>
              <a:t>及川</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なるほど、なるほど。パン</a:t>
            </a:r>
            <a:r>
              <a:rPr dirty="0" sz="1050" spc="-20">
                <a:latin typeface="游ゴシック"/>
                <a:cs typeface="游ゴシック"/>
              </a:rPr>
              <a:t>デ</a:t>
            </a:r>
            <a:r>
              <a:rPr dirty="0" sz="1050">
                <a:latin typeface="游ゴシック"/>
                <a:cs typeface="游ゴシック"/>
              </a:rPr>
              <a:t>ミ</a:t>
            </a:r>
            <a:r>
              <a:rPr dirty="0" sz="1050" spc="-20">
                <a:latin typeface="游ゴシック"/>
                <a:cs typeface="游ゴシック"/>
              </a:rPr>
              <a:t>ッ</a:t>
            </a:r>
            <a:r>
              <a:rPr dirty="0" sz="1050" spc="-10">
                <a:latin typeface="游ゴシック"/>
                <a:cs typeface="游ゴシック"/>
              </a:rPr>
              <a:t>クの初期の段階ではそうじゃないと</a:t>
            </a:r>
            <a:r>
              <a:rPr dirty="0" sz="1050" spc="-50">
                <a:latin typeface="游ゴシック"/>
                <a:cs typeface="游ゴシック"/>
              </a:rPr>
              <a:t>。</a:t>
            </a:r>
            <a:r>
              <a:rPr dirty="0" sz="1050" spc="-10">
                <a:latin typeface="游ゴシック"/>
                <a:cs typeface="游ゴシック"/>
              </a:rPr>
              <a:t>完全に自然界のだというふうに思われると</a:t>
            </a:r>
            <a:r>
              <a:rPr dirty="0" sz="1050" spc="-50">
                <a:latin typeface="游ゴシック"/>
                <a:cs typeface="游ゴシック"/>
              </a:rPr>
              <a:t>。</a:t>
            </a:r>
            <a:endParaRPr sz="1050">
              <a:latin typeface="游ゴシック"/>
              <a:cs typeface="游ゴシック"/>
            </a:endParaRPr>
          </a:p>
          <a:p>
            <a:pPr marL="12700">
              <a:lnSpc>
                <a:spcPct val="100000"/>
              </a:lnSpc>
              <a:spcBef>
                <a:spcPts val="440"/>
              </a:spcBef>
              <a:tabLst>
                <a:tab pos="548640" algn="l"/>
              </a:tabLst>
            </a:pPr>
            <a:r>
              <a:rPr dirty="0" sz="1050" spc="-10" b="1">
                <a:latin typeface="游ゴシック"/>
                <a:cs typeface="游ゴシック"/>
              </a:rPr>
              <a:t>村上</a:t>
            </a:r>
            <a:r>
              <a:rPr dirty="0" sz="1050" spc="-50">
                <a:latin typeface="游ゴシック"/>
                <a:cs typeface="游ゴシック"/>
              </a:rPr>
              <a:t>：</a:t>
            </a:r>
            <a:r>
              <a:rPr dirty="0" sz="1050">
                <a:latin typeface="游ゴシック"/>
                <a:cs typeface="游ゴシック"/>
              </a:rPr>
              <a:t>	</a:t>
            </a:r>
            <a:r>
              <a:rPr dirty="0" sz="1050" spc="-10">
                <a:latin typeface="游ゴシック"/>
                <a:cs typeface="游ゴシック"/>
              </a:rPr>
              <a:t>というふうに言われてまし</a:t>
            </a:r>
            <a:r>
              <a:rPr dirty="0" sz="1050" spc="-20">
                <a:latin typeface="游ゴシック"/>
                <a:cs typeface="游ゴシック"/>
              </a:rPr>
              <a:t>た</a:t>
            </a:r>
            <a:r>
              <a:rPr dirty="0" sz="1050">
                <a:latin typeface="游ゴシック"/>
                <a:cs typeface="游ゴシック"/>
              </a:rPr>
              <a:t>け</a:t>
            </a:r>
            <a:r>
              <a:rPr dirty="0" sz="1050" spc="-20">
                <a:latin typeface="游ゴシック"/>
                <a:cs typeface="游ゴシック"/>
              </a:rPr>
              <a:t>ど</a:t>
            </a:r>
            <a:r>
              <a:rPr dirty="0" sz="1050" spc="-10">
                <a:latin typeface="游ゴシック"/>
                <a:cs typeface="游ゴシック"/>
              </a:rPr>
              <a:t>も、</a:t>
            </a:r>
            <a:r>
              <a:rPr dirty="0" sz="1050" spc="-10" b="1">
                <a:latin typeface="游ゴシック"/>
                <a:cs typeface="游ゴシック"/>
              </a:rPr>
              <a:t>配列を見ればね、これが人手が入っ</a:t>
            </a:r>
            <a:r>
              <a:rPr dirty="0" sz="1050" spc="-20" b="1">
                <a:latin typeface="游ゴシック"/>
                <a:cs typeface="游ゴシック"/>
              </a:rPr>
              <a:t>て</a:t>
            </a:r>
            <a:r>
              <a:rPr dirty="0" sz="1050" b="1">
                <a:latin typeface="游ゴシック"/>
                <a:cs typeface="游ゴシック"/>
              </a:rPr>
              <a:t>る</a:t>
            </a:r>
            <a:r>
              <a:rPr dirty="0" sz="1050" spc="-20" b="1">
                <a:latin typeface="游ゴシック"/>
                <a:cs typeface="游ゴシック"/>
              </a:rPr>
              <a:t>と</a:t>
            </a:r>
            <a:r>
              <a:rPr dirty="0" sz="1050" spc="-10" b="1">
                <a:latin typeface="游ゴシック"/>
                <a:cs typeface="游ゴシック"/>
              </a:rPr>
              <a:t>わかるわかる</a:t>
            </a:r>
            <a:r>
              <a:rPr dirty="0" sz="1050" spc="-50">
                <a:latin typeface="游ゴシック"/>
                <a:cs typeface="游ゴシック"/>
              </a:rPr>
              <a:t>ん</a:t>
            </a:r>
            <a:endParaRPr sz="1050">
              <a:latin typeface="游ゴシック"/>
              <a:cs typeface="游ゴシック"/>
            </a:endParaRPr>
          </a:p>
        </p:txBody>
      </p:sp>
      <p:pic>
        <p:nvPicPr>
          <p:cNvPr id="3" name="object 3" descr=""/>
          <p:cNvPicPr/>
          <p:nvPr/>
        </p:nvPicPr>
        <p:blipFill>
          <a:blip r:embed="rId2" cstate="print"/>
          <a:stretch>
            <a:fillRect/>
          </a:stretch>
        </p:blipFill>
        <p:spPr>
          <a:xfrm>
            <a:off x="1194816" y="1188720"/>
            <a:ext cx="5120640" cy="3096768"/>
          </a:xfrm>
          <a:prstGeom prst="rect">
            <a:avLst/>
          </a:prstGeom>
        </p:spPr>
      </p:pic>
      <p:sp>
        <p:nvSpPr>
          <p:cNvPr id="4" name="object 4" descr=""/>
          <p:cNvSpPr txBox="1">
            <a:spLocks noGrp="1"/>
          </p:cNvSpPr>
          <p:nvPr>
            <p:ph type="sldNum" idx="7" sz="quarter"/>
          </p:nvPr>
        </p:nvSpPr>
        <p:spPr>
          <a:prstGeom prst="rect"/>
        </p:spPr>
        <p:txBody>
          <a:bodyPr wrap="square" lIns="0" tIns="635" rIns="0" bIns="0" rtlCol="0" vert="horz">
            <a:spAutoFit/>
          </a:bodyPr>
          <a:lstStyle/>
          <a:p>
            <a:pPr marL="12700">
              <a:lnSpc>
                <a:spcPct val="100000"/>
              </a:lnSpc>
              <a:spcBef>
                <a:spcPts val="5"/>
              </a:spcBef>
            </a:pPr>
            <a:r>
              <a:rPr dirty="0" baseline="2645" sz="1575"/>
              <a:t>- </a:t>
            </a:r>
            <a:fld id="{81D60167-4931-47E6-BA6A-407CBD079E47}" type="slidenum">
              <a:rPr dirty="0" sz="1050"/>
              <a:t>2</a:t>
            </a:fld>
            <a:r>
              <a:rPr dirty="0" sz="1050"/>
              <a:t> </a:t>
            </a:r>
            <a:r>
              <a:rPr dirty="0" baseline="2645" sz="1575" spc="-75"/>
              <a:t>-</a:t>
            </a:r>
            <a:endParaRPr baseline="2645" sz="1575"/>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katsu</dc:creator>
  <dc:title>Taro-及川幸久presents【ファイザーの機能獲得について村上康文先生図追加校正</dc:title>
  <dcterms:created xsi:type="dcterms:W3CDTF">2023-05-02T15:01:52Z</dcterms:created>
  <dcterms:modified xsi:type="dcterms:W3CDTF">2023-05-02T15:01:52Z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2023-04-23T00:00:00Z</vt:filetime>
  </property>
  <property fmtid="{D5CDD505-2E9C-101B-9397-08002B2CF9AE}" pid="3" name="LastSaved">
    <vt:filetime>2023-05-02T00:00:00Z</vt:filetime>
  </property>
  <property fmtid="{D5CDD505-2E9C-101B-9397-08002B2CF9AE}" pid="4" name="Producer">
    <vt:lpwstr>JUST PDF 4</vt:lpwstr>
  </property>
</Properties>
</file>